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oppins" charset="1" panose="00000500000000000000"/>
      <p:regular r:id="rId20"/>
    </p:embeddedFont>
    <p:embeddedFont>
      <p:font typeface="TT Norms Bold" charset="1" panose="02000803030000020004"/>
      <p:regular r:id="rId21"/>
    </p:embeddedFont>
    <p:embeddedFont>
      <p:font typeface="Canva Sans Bold" charset="1" panose="020B0803030501040103"/>
      <p:regular r:id="rId22"/>
    </p:embeddedFont>
    <p:embeddedFont>
      <p:font typeface="Poppins Bold" charset="1" panose="000008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jpeg" Type="http://schemas.openxmlformats.org/officeDocument/2006/relationships/image"/><Relationship Id="rId4" Target="../media/image13.jpeg" Type="http://schemas.openxmlformats.org/officeDocument/2006/relationships/image"/><Relationship Id="rId5" Target="../media/image26.jpeg" Type="http://schemas.openxmlformats.org/officeDocument/2006/relationships/image"/><Relationship Id="rId6" Target="../media/VAG5U4xA2A4.mp4" Type="http://schemas.openxmlformats.org/officeDocument/2006/relationships/video"/><Relationship Id="rId7" Target="../media/VAG5U4xA2A4.mp4" Type="http://schemas.microsoft.com/office/2007/relationships/media"/></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jpeg" Type="http://schemas.openxmlformats.org/officeDocument/2006/relationships/image"/><Relationship Id="rId4" Target="../media/image29.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0.png" Type="http://schemas.openxmlformats.org/officeDocument/2006/relationships/image"/><Relationship Id="rId4" Target="../media/image31.jpeg" Type="http://schemas.openxmlformats.org/officeDocument/2006/relationships/image"/><Relationship Id="rId5" Target="../media/image32.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241914" y="1028700"/>
            <a:ext cx="7455260" cy="14751512"/>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22189" t="0" r="-22189"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1210101" y="2470757"/>
            <a:ext cx="3086100" cy="814159"/>
            <a:chOff x="0" y="0"/>
            <a:chExt cx="812800" cy="214429"/>
          </a:xfrm>
        </p:grpSpPr>
        <p:sp>
          <p:nvSpPr>
            <p:cNvPr name="Freeform 13" id="13"/>
            <p:cNvSpPr/>
            <p:nvPr/>
          </p:nvSpPr>
          <p:spPr>
            <a:xfrm flipH="false" flipV="false" rot="0">
              <a:off x="0" y="0"/>
              <a:ext cx="812800" cy="214429"/>
            </a:xfrm>
            <a:custGeom>
              <a:avLst/>
              <a:gdLst/>
              <a:ahLst/>
              <a:cxnLst/>
              <a:rect r="r" b="b" t="t" l="l"/>
              <a:pathLst>
                <a:path h="214429" w="812800">
                  <a:moveTo>
                    <a:pt x="107214" y="0"/>
                  </a:moveTo>
                  <a:lnTo>
                    <a:pt x="705586" y="0"/>
                  </a:lnTo>
                  <a:cubicBezTo>
                    <a:pt x="764798" y="0"/>
                    <a:pt x="812800" y="48002"/>
                    <a:pt x="812800" y="107214"/>
                  </a:cubicBezTo>
                  <a:lnTo>
                    <a:pt x="812800" y="107214"/>
                  </a:lnTo>
                  <a:cubicBezTo>
                    <a:pt x="812800" y="135649"/>
                    <a:pt x="801504" y="162920"/>
                    <a:pt x="781398" y="183026"/>
                  </a:cubicBezTo>
                  <a:cubicBezTo>
                    <a:pt x="761291" y="203133"/>
                    <a:pt x="734021" y="214429"/>
                    <a:pt x="705586" y="214429"/>
                  </a:cubicBezTo>
                  <a:lnTo>
                    <a:pt x="107214" y="214429"/>
                  </a:lnTo>
                  <a:cubicBezTo>
                    <a:pt x="48002" y="214429"/>
                    <a:pt x="0" y="166427"/>
                    <a:pt x="0" y="107214"/>
                  </a:cubicBezTo>
                  <a:lnTo>
                    <a:pt x="0" y="107214"/>
                  </a:lnTo>
                  <a:cubicBezTo>
                    <a:pt x="0" y="48002"/>
                    <a:pt x="48002" y="0"/>
                    <a:pt x="107214" y="0"/>
                  </a:cubicBezTo>
                  <a:close/>
                </a:path>
              </a:pathLst>
            </a:custGeom>
            <a:solidFill>
              <a:srgbClr val="00D1FF"/>
            </a:solidFill>
          </p:spPr>
        </p:sp>
        <p:sp>
          <p:nvSpPr>
            <p:cNvPr name="TextBox 14" id="14"/>
            <p:cNvSpPr txBox="true"/>
            <p:nvPr/>
          </p:nvSpPr>
          <p:spPr>
            <a:xfrm>
              <a:off x="0" y="-57150"/>
              <a:ext cx="812800" cy="271579"/>
            </a:xfrm>
            <a:prstGeom prst="rect">
              <a:avLst/>
            </a:prstGeom>
          </p:spPr>
          <p:txBody>
            <a:bodyPr anchor="ctr" rtlCol="false" tIns="50800" lIns="50800" bIns="50800" rIns="50800"/>
            <a:lstStyle/>
            <a:p>
              <a:pPr algn="ctr">
                <a:lnSpc>
                  <a:spcPts val="2520"/>
                </a:lnSpc>
              </a:pPr>
              <a:r>
                <a:rPr lang="en-US" sz="1800">
                  <a:solidFill>
                    <a:srgbClr val="FFFFFF"/>
                  </a:solidFill>
                  <a:latin typeface="Poppins"/>
                  <a:ea typeface="Poppins"/>
                  <a:cs typeface="Poppins"/>
                  <a:sym typeface="Poppins"/>
                </a:rPr>
                <a:t>App móvil Ver 1.0</a:t>
              </a:r>
            </a:p>
          </p:txBody>
        </p:sp>
      </p:grpSp>
      <p:sp>
        <p:nvSpPr>
          <p:cNvPr name="TextBox 15" id="15"/>
          <p:cNvSpPr txBox="true"/>
          <p:nvPr/>
        </p:nvSpPr>
        <p:spPr>
          <a:xfrm rot="0">
            <a:off x="1210101" y="3394150"/>
            <a:ext cx="9843485" cy="1899251"/>
          </a:xfrm>
          <a:prstGeom prst="rect">
            <a:avLst/>
          </a:prstGeom>
        </p:spPr>
        <p:txBody>
          <a:bodyPr anchor="t" rtlCol="false" tIns="0" lIns="0" bIns="0" rIns="0">
            <a:spAutoFit/>
          </a:bodyPr>
          <a:lstStyle/>
          <a:p>
            <a:pPr algn="l">
              <a:lnSpc>
                <a:spcPts val="15541"/>
              </a:lnSpc>
            </a:pPr>
            <a:r>
              <a:rPr lang="en-US" sz="11101" b="true">
                <a:solidFill>
                  <a:srgbClr val="FFFFFF"/>
                </a:solidFill>
                <a:latin typeface="TT Norms Bold"/>
                <a:ea typeface="TT Norms Bold"/>
                <a:cs typeface="TT Norms Bold"/>
                <a:sym typeface="TT Norms Bold"/>
              </a:rPr>
              <a:t>TripGo</a:t>
            </a:r>
          </a:p>
        </p:txBody>
      </p:sp>
      <p:sp>
        <p:nvSpPr>
          <p:cNvPr name="TextBox 16" id="16"/>
          <p:cNvSpPr txBox="true"/>
          <p:nvPr/>
        </p:nvSpPr>
        <p:spPr>
          <a:xfrm rot="0">
            <a:off x="1398509" y="7038994"/>
            <a:ext cx="4733335" cy="1082237"/>
          </a:xfrm>
          <a:prstGeom prst="rect">
            <a:avLst/>
          </a:prstGeom>
        </p:spPr>
        <p:txBody>
          <a:bodyPr anchor="t" rtlCol="false" tIns="0" lIns="0" bIns="0" rIns="0">
            <a:spAutoFit/>
          </a:bodyPr>
          <a:lstStyle/>
          <a:p>
            <a:pPr algn="l">
              <a:lnSpc>
                <a:spcPts val="4399"/>
              </a:lnSpc>
            </a:pPr>
            <a:r>
              <a:rPr lang="en-US" sz="3142" b="true">
                <a:solidFill>
                  <a:srgbClr val="FFFFFF"/>
                </a:solidFill>
                <a:latin typeface="Canva Sans Bold"/>
                <a:ea typeface="Canva Sans Bold"/>
                <a:cs typeface="Canva Sans Bold"/>
                <a:sym typeface="Canva Sans Bold"/>
              </a:rPr>
              <a:t>Creación de Itinerarios Inteligentes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8635" y="1327949"/>
            <a:ext cx="2808771" cy="7663381"/>
            <a:chOff x="0" y="0"/>
            <a:chExt cx="435152" cy="1187258"/>
          </a:xfrm>
        </p:grpSpPr>
        <p:sp>
          <p:nvSpPr>
            <p:cNvPr name="Freeform 3" id="3"/>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253921" t="0" r="-55591" b="0"/>
              </a:stretch>
            </a:blipFill>
          </p:spPr>
        </p:sp>
      </p:grpSp>
      <p:sp>
        <p:nvSpPr>
          <p:cNvPr name="TextBox 4" id="4"/>
          <p:cNvSpPr txBox="true"/>
          <p:nvPr/>
        </p:nvSpPr>
        <p:spPr>
          <a:xfrm rot="0">
            <a:off x="1210101" y="1219200"/>
            <a:ext cx="7224622"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Tecnologías Utilizadas</a:t>
            </a:r>
          </a:p>
        </p:txBody>
      </p:sp>
      <p:grpSp>
        <p:nvGrpSpPr>
          <p:cNvPr name="Group 5" id="5"/>
          <p:cNvGrpSpPr/>
          <p:nvPr/>
        </p:nvGrpSpPr>
        <p:grpSpPr>
          <a:xfrm rot="0">
            <a:off x="11982786" y="1327949"/>
            <a:ext cx="2808771" cy="7663381"/>
            <a:chOff x="0" y="0"/>
            <a:chExt cx="435152" cy="1187258"/>
          </a:xfrm>
        </p:grpSpPr>
        <p:sp>
          <p:nvSpPr>
            <p:cNvPr name="Freeform 6" id="6"/>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154756" t="0" r="-154756" b="0"/>
              </a:stretch>
            </a:blipFill>
          </p:spPr>
        </p:sp>
      </p:grpSp>
      <p:grpSp>
        <p:nvGrpSpPr>
          <p:cNvPr name="Group 7" id="7"/>
          <p:cNvGrpSpPr/>
          <p:nvPr/>
        </p:nvGrpSpPr>
        <p:grpSpPr>
          <a:xfrm rot="0">
            <a:off x="8936937" y="1327949"/>
            <a:ext cx="2808771" cy="7663381"/>
            <a:chOff x="0" y="0"/>
            <a:chExt cx="435152" cy="1187258"/>
          </a:xfrm>
        </p:grpSpPr>
        <p:sp>
          <p:nvSpPr>
            <p:cNvPr name="Freeform 8" id="8"/>
            <p:cNvSpPr/>
            <p:nvPr/>
          </p:nvSpPr>
          <p:spPr>
            <a:xfrm flipH="false" flipV="false" rot="0">
              <a:off x="0" y="0"/>
              <a:ext cx="435152" cy="1187258"/>
            </a:xfrm>
            <a:custGeom>
              <a:avLst/>
              <a:gdLst/>
              <a:ahLst/>
              <a:cxnLst/>
              <a:rect r="r" b="b" t="t" l="l"/>
              <a:pathLst>
                <a:path h="1187258" w="435152">
                  <a:moveTo>
                    <a:pt x="0" y="0"/>
                  </a:moveTo>
                  <a:lnTo>
                    <a:pt x="435152" y="0"/>
                  </a:lnTo>
                  <a:lnTo>
                    <a:pt x="435152" y="1187258"/>
                  </a:lnTo>
                  <a:lnTo>
                    <a:pt x="0" y="1187258"/>
                  </a:lnTo>
                  <a:close/>
                </a:path>
              </a:pathLst>
            </a:custGeom>
            <a:blipFill>
              <a:blip r:embed="rId2"/>
              <a:stretch>
                <a:fillRect l="-61327" t="0" r="-248184" b="0"/>
              </a:stretch>
            </a:blipFill>
          </p:spPr>
        </p:sp>
      </p:grpSp>
      <p:grpSp>
        <p:nvGrpSpPr>
          <p:cNvPr name="Group 9" id="9"/>
          <p:cNvGrpSpPr/>
          <p:nvPr/>
        </p:nvGrpSpPr>
        <p:grpSpPr>
          <a:xfrm rot="0">
            <a:off x="7600950" y="3600450"/>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E2E2E"/>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TextBox 12" id="12"/>
          <p:cNvSpPr txBox="true"/>
          <p:nvPr/>
        </p:nvSpPr>
        <p:spPr>
          <a:xfrm rot="0">
            <a:off x="1028700" y="3140711"/>
            <a:ext cx="3438650"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Lenguajes</a:t>
            </a:r>
          </a:p>
        </p:txBody>
      </p:sp>
      <p:sp>
        <p:nvSpPr>
          <p:cNvPr name="TextBox 13" id="13"/>
          <p:cNvSpPr txBox="true"/>
          <p:nvPr/>
        </p:nvSpPr>
        <p:spPr>
          <a:xfrm rot="0">
            <a:off x="1516572" y="3590600"/>
            <a:ext cx="6310056" cy="640080"/>
          </a:xfrm>
          <a:prstGeom prst="rect">
            <a:avLst/>
          </a:prstGeom>
        </p:spPr>
        <p:txBody>
          <a:bodyPr anchor="t" rtlCol="false" tIns="0" lIns="0" bIns="0" rIns="0">
            <a:spAutoFit/>
          </a:bodyPr>
          <a:lstStyle/>
          <a:p>
            <a:pPr algn="l">
              <a:lnSpc>
                <a:spcPts val="2520"/>
              </a:lnSpc>
            </a:pPr>
            <a:r>
              <a:rPr lang="en-US" sz="1800">
                <a:solidFill>
                  <a:srgbClr val="FFFFFF"/>
                </a:solidFill>
                <a:latin typeface="Poppins"/>
                <a:ea typeface="Poppins"/>
                <a:cs typeface="Poppins"/>
                <a:sym typeface="Poppins"/>
              </a:rPr>
              <a:t>Angular/typescript y Javascript (Ionic/Capacitor)</a:t>
            </a:r>
          </a:p>
          <a:p>
            <a:pPr algn="l">
              <a:lnSpc>
                <a:spcPts val="2520"/>
              </a:lnSpc>
              <a:spcBef>
                <a:spcPct val="0"/>
              </a:spcBef>
            </a:pPr>
            <a:r>
              <a:rPr lang="en-US" sz="1800">
                <a:solidFill>
                  <a:srgbClr val="FFFFFF"/>
                </a:solidFill>
                <a:latin typeface="Poppins"/>
                <a:ea typeface="Poppins"/>
                <a:cs typeface="Poppins"/>
                <a:sym typeface="Poppins"/>
              </a:rPr>
              <a:t>Node.js (Backend)</a:t>
            </a:r>
          </a:p>
        </p:txBody>
      </p:sp>
      <p:sp>
        <p:nvSpPr>
          <p:cNvPr name="TextBox 14" id="14"/>
          <p:cNvSpPr txBox="true"/>
          <p:nvPr/>
        </p:nvSpPr>
        <p:spPr>
          <a:xfrm rot="0">
            <a:off x="1028700" y="4221155"/>
            <a:ext cx="4132760"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Sistema operativo móvil</a:t>
            </a:r>
          </a:p>
        </p:txBody>
      </p:sp>
      <p:sp>
        <p:nvSpPr>
          <p:cNvPr name="TextBox 15" id="15"/>
          <p:cNvSpPr txBox="true"/>
          <p:nvPr/>
        </p:nvSpPr>
        <p:spPr>
          <a:xfrm rot="0">
            <a:off x="1516572" y="4671044"/>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Android</a:t>
            </a:r>
          </a:p>
        </p:txBody>
      </p:sp>
      <p:sp>
        <p:nvSpPr>
          <p:cNvPr name="TextBox 16" id="16"/>
          <p:cNvSpPr txBox="true"/>
          <p:nvPr/>
        </p:nvSpPr>
        <p:spPr>
          <a:xfrm rot="0">
            <a:off x="1026912" y="8589659"/>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Otros</a:t>
            </a:r>
          </a:p>
        </p:txBody>
      </p:sp>
      <p:sp>
        <p:nvSpPr>
          <p:cNvPr name="TextBox 17" id="17"/>
          <p:cNvSpPr txBox="true"/>
          <p:nvPr/>
        </p:nvSpPr>
        <p:spPr>
          <a:xfrm rot="0">
            <a:off x="1514784" y="9039548"/>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Canva, Discord, Google Drive, Figma, Whatsapp</a:t>
            </a:r>
          </a:p>
        </p:txBody>
      </p:sp>
      <p:sp>
        <p:nvSpPr>
          <p:cNvPr name="TextBox 18" id="18"/>
          <p:cNvSpPr txBox="true"/>
          <p:nvPr/>
        </p:nvSpPr>
        <p:spPr>
          <a:xfrm rot="0">
            <a:off x="1028700" y="6077244"/>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Nube</a:t>
            </a:r>
          </a:p>
        </p:txBody>
      </p:sp>
      <p:sp>
        <p:nvSpPr>
          <p:cNvPr name="TextBox 19" id="19"/>
          <p:cNvSpPr txBox="true"/>
          <p:nvPr/>
        </p:nvSpPr>
        <p:spPr>
          <a:xfrm rot="0">
            <a:off x="1516572" y="6527133"/>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GCP (App Engine y APIS)</a:t>
            </a:r>
          </a:p>
        </p:txBody>
      </p:sp>
      <p:sp>
        <p:nvSpPr>
          <p:cNvPr name="TextBox 20" id="20"/>
          <p:cNvSpPr txBox="true"/>
          <p:nvPr/>
        </p:nvSpPr>
        <p:spPr>
          <a:xfrm rot="0">
            <a:off x="1028700" y="5149199"/>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IDE</a:t>
            </a:r>
          </a:p>
        </p:txBody>
      </p:sp>
      <p:sp>
        <p:nvSpPr>
          <p:cNvPr name="TextBox 21" id="21"/>
          <p:cNvSpPr txBox="true"/>
          <p:nvPr/>
        </p:nvSpPr>
        <p:spPr>
          <a:xfrm rot="0">
            <a:off x="1516572" y="5599089"/>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VS Code</a:t>
            </a:r>
          </a:p>
        </p:txBody>
      </p:sp>
      <p:sp>
        <p:nvSpPr>
          <p:cNvPr name="TextBox 22" id="22"/>
          <p:cNvSpPr txBox="true"/>
          <p:nvPr/>
        </p:nvSpPr>
        <p:spPr>
          <a:xfrm rot="0">
            <a:off x="1028700" y="6982478"/>
            <a:ext cx="3436862"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Base de datos</a:t>
            </a:r>
          </a:p>
        </p:txBody>
      </p:sp>
      <p:sp>
        <p:nvSpPr>
          <p:cNvPr name="TextBox 23" id="23"/>
          <p:cNvSpPr txBox="true"/>
          <p:nvPr/>
        </p:nvSpPr>
        <p:spPr>
          <a:xfrm rot="0">
            <a:off x="1516572" y="7432367"/>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Firebase (Firestore), Fire Auth</a:t>
            </a:r>
          </a:p>
        </p:txBody>
      </p:sp>
      <p:sp>
        <p:nvSpPr>
          <p:cNvPr name="TextBox 24" id="24"/>
          <p:cNvSpPr txBox="true"/>
          <p:nvPr/>
        </p:nvSpPr>
        <p:spPr>
          <a:xfrm rot="0">
            <a:off x="1028700" y="7843534"/>
            <a:ext cx="4920258" cy="391795"/>
          </a:xfrm>
          <a:prstGeom prst="rect">
            <a:avLst/>
          </a:prstGeom>
        </p:spPr>
        <p:txBody>
          <a:bodyPr anchor="t" rtlCol="false" tIns="0" lIns="0" bIns="0" rIns="0">
            <a:spAutoFit/>
          </a:bodyPr>
          <a:lstStyle/>
          <a:p>
            <a:pPr algn="l" marL="474978" indent="-237489" lvl="1">
              <a:lnSpc>
                <a:spcPts val="3079"/>
              </a:lnSpc>
              <a:buFont typeface="Arial"/>
              <a:buChar char="•"/>
            </a:pPr>
            <a:r>
              <a:rPr lang="en-US" b="true" sz="2199">
                <a:solidFill>
                  <a:srgbClr val="00D1FF"/>
                </a:solidFill>
                <a:latin typeface="Poppins Bold"/>
                <a:ea typeface="Poppins Bold"/>
                <a:cs typeface="Poppins Bold"/>
                <a:sym typeface="Poppins Bold"/>
              </a:rPr>
              <a:t>Implementación de AI</a:t>
            </a:r>
          </a:p>
        </p:txBody>
      </p:sp>
      <p:sp>
        <p:nvSpPr>
          <p:cNvPr name="TextBox 25" id="25"/>
          <p:cNvSpPr txBox="true"/>
          <p:nvPr/>
        </p:nvSpPr>
        <p:spPr>
          <a:xfrm rot="0">
            <a:off x="1514784" y="8178179"/>
            <a:ext cx="6310056"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Gemini AI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608431" y="2145222"/>
            <a:ext cx="5907200" cy="779962"/>
            <a:chOff x="0" y="0"/>
            <a:chExt cx="1555806" cy="205422"/>
          </a:xfrm>
        </p:grpSpPr>
        <p:sp>
          <p:nvSpPr>
            <p:cNvPr name="Freeform 3" id="3"/>
            <p:cNvSpPr/>
            <p:nvPr/>
          </p:nvSpPr>
          <p:spPr>
            <a:xfrm flipH="false" flipV="false" rot="0">
              <a:off x="0" y="0"/>
              <a:ext cx="1555806" cy="205422"/>
            </a:xfrm>
            <a:custGeom>
              <a:avLst/>
              <a:gdLst/>
              <a:ahLst/>
              <a:cxnLst/>
              <a:rect r="r" b="b" t="t" l="l"/>
              <a:pathLst>
                <a:path h="205422" w="1555806">
                  <a:moveTo>
                    <a:pt x="66840" y="0"/>
                  </a:moveTo>
                  <a:lnTo>
                    <a:pt x="1488966" y="0"/>
                  </a:lnTo>
                  <a:cubicBezTo>
                    <a:pt x="1525881" y="0"/>
                    <a:pt x="1555806" y="29925"/>
                    <a:pt x="1555806" y="66840"/>
                  </a:cubicBezTo>
                  <a:lnTo>
                    <a:pt x="1555806" y="138582"/>
                  </a:lnTo>
                  <a:cubicBezTo>
                    <a:pt x="1555806" y="156309"/>
                    <a:pt x="1548764" y="173310"/>
                    <a:pt x="1536229" y="185845"/>
                  </a:cubicBezTo>
                  <a:cubicBezTo>
                    <a:pt x="1523694" y="198380"/>
                    <a:pt x="1506693" y="205422"/>
                    <a:pt x="1488966" y="205422"/>
                  </a:cubicBezTo>
                  <a:lnTo>
                    <a:pt x="66840" y="205422"/>
                  </a:lnTo>
                  <a:cubicBezTo>
                    <a:pt x="29925" y="205422"/>
                    <a:pt x="0" y="175497"/>
                    <a:pt x="0" y="138582"/>
                  </a:cubicBezTo>
                  <a:lnTo>
                    <a:pt x="0" y="66840"/>
                  </a:lnTo>
                  <a:cubicBezTo>
                    <a:pt x="0" y="49113"/>
                    <a:pt x="7042" y="32112"/>
                    <a:pt x="19577" y="19577"/>
                  </a:cubicBezTo>
                  <a:cubicBezTo>
                    <a:pt x="32112" y="7042"/>
                    <a:pt x="49113" y="0"/>
                    <a:pt x="66840" y="0"/>
                  </a:cubicBezTo>
                  <a:close/>
                </a:path>
              </a:pathLst>
            </a:custGeom>
            <a:solidFill>
              <a:srgbClr val="000000">
                <a:alpha val="0"/>
              </a:srgbClr>
            </a:solidFill>
            <a:ln w="38100" cap="rnd">
              <a:solidFill>
                <a:srgbClr val="FFFFFF"/>
              </a:solidFill>
              <a:prstDash val="solid"/>
              <a:round/>
            </a:ln>
          </p:spPr>
        </p:sp>
        <p:sp>
          <p:nvSpPr>
            <p:cNvPr name="TextBox 4" id="4"/>
            <p:cNvSpPr txBox="true"/>
            <p:nvPr/>
          </p:nvSpPr>
          <p:spPr>
            <a:xfrm>
              <a:off x="0" y="-57150"/>
              <a:ext cx="1555806" cy="262572"/>
            </a:xfrm>
            <a:prstGeom prst="rect">
              <a:avLst/>
            </a:prstGeom>
          </p:spPr>
          <p:txBody>
            <a:bodyPr anchor="ctr" rtlCol="false" tIns="50800" lIns="50800" bIns="50800" rIns="50800"/>
            <a:lstStyle/>
            <a:p>
              <a:pPr algn="ctr">
                <a:lnSpc>
                  <a:spcPts val="2799"/>
                </a:lnSpc>
              </a:pPr>
              <a:r>
                <a:rPr lang="en-US" sz="1999">
                  <a:solidFill>
                    <a:srgbClr val="FFFFFF"/>
                  </a:solidFill>
                  <a:latin typeface="Poppins"/>
                  <a:ea typeface="Poppins"/>
                  <a:cs typeface="Poppins"/>
                  <a:sym typeface="Poppins"/>
                </a:rPr>
                <a:t>Creación de Itinerarios - Trip GO</a:t>
              </a:r>
            </a:p>
          </p:txBody>
        </p:sp>
      </p:grpSp>
      <p:grpSp>
        <p:nvGrpSpPr>
          <p:cNvPr name="Group 5" id="5"/>
          <p:cNvGrpSpPr>
            <a:grpSpLocks noChangeAspect="true"/>
          </p:cNvGrpSpPr>
          <p:nvPr/>
        </p:nvGrpSpPr>
        <p:grpSpPr>
          <a:xfrm rot="0">
            <a:off x="14818253" y="1106436"/>
            <a:ext cx="2040290" cy="4037064"/>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7" id="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940" t="0" r="-6099"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9" id="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5" id="15"/>
          <p:cNvGrpSpPr>
            <a:grpSpLocks noChangeAspect="true"/>
          </p:cNvGrpSpPr>
          <p:nvPr/>
        </p:nvGrpSpPr>
        <p:grpSpPr>
          <a:xfrm rot="0">
            <a:off x="14818253" y="5392626"/>
            <a:ext cx="2040290" cy="4037064"/>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680" t="0" r="-13610"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5" id="25"/>
          <p:cNvGrpSpPr>
            <a:grpSpLocks noChangeAspect="true"/>
          </p:cNvGrpSpPr>
          <p:nvPr/>
        </p:nvGrpSpPr>
        <p:grpSpPr>
          <a:xfrm rot="0">
            <a:off x="-1453890" y="1232553"/>
            <a:ext cx="4204915" cy="8320146"/>
            <a:chOff x="0" y="0"/>
            <a:chExt cx="2620010" cy="5184140"/>
          </a:xfrm>
        </p:grpSpPr>
        <p:sp>
          <p:nvSpPr>
            <p:cNvPr name="Freeform 26" id="2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7" id="2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78762" t="0" r="-46495" b="0"/>
              </a:stretch>
            </a:blipFill>
          </p:spPr>
        </p:sp>
        <p:sp>
          <p:nvSpPr>
            <p:cNvPr name="Freeform 28" id="2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9" id="2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30" id="3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2" id="3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3" id="3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4" id="3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name="Picture 35" id="3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3658359" y="3247978"/>
            <a:ext cx="9807344" cy="6304721"/>
          </a:xfrm>
          <a:prstGeom prst="rect">
            <a:avLst/>
          </a:prstGeom>
        </p:spPr>
      </p:pic>
      <p:sp>
        <p:nvSpPr>
          <p:cNvPr name="TextBox 36" id="36"/>
          <p:cNvSpPr txBox="true"/>
          <p:nvPr/>
        </p:nvSpPr>
        <p:spPr>
          <a:xfrm rot="0">
            <a:off x="5208934" y="1133475"/>
            <a:ext cx="7870133" cy="1113790"/>
          </a:xfrm>
          <a:prstGeom prst="rect">
            <a:avLst/>
          </a:prstGeom>
        </p:spPr>
        <p:txBody>
          <a:bodyPr anchor="t" rtlCol="false" tIns="0" lIns="0" bIns="0" rIns="0">
            <a:spAutoFit/>
          </a:bodyPr>
          <a:lstStyle/>
          <a:p>
            <a:pPr algn="l">
              <a:lnSpc>
                <a:spcPts val="8480"/>
              </a:lnSpc>
            </a:pPr>
            <a:r>
              <a:rPr lang="en-US" sz="8000" b="true">
                <a:solidFill>
                  <a:srgbClr val="FFFFFF"/>
                </a:solidFill>
                <a:latin typeface="TT Norms Bold"/>
                <a:ea typeface="TT Norms Bold"/>
                <a:cs typeface="TT Norms Bold"/>
                <a:sym typeface="TT Norms Bold"/>
              </a:rPr>
              <a:t>Demostración</a:t>
            </a:r>
          </a:p>
        </p:txBody>
      </p:sp>
    </p:spTree>
  </p:cSld>
  <p:clrMapOvr>
    <a:masterClrMapping/>
  </p:clrMapOvr>
  <p:timing>
    <p:tnLst>
      <p:par>
        <p:cTn dur="indefinite" restart="never" nodeType="tmRoot">
          <p:childTnLst>
            <p:video>
              <p:cMediaNode vol="100000">
                <p:cTn fill="hold" display="false">
                  <p:stCondLst>
                    <p:cond delay="indefinite"/>
                  </p:stCondLst>
                </p:cTn>
                <p:tgtEl>
                  <p:spTgt spid="35"/>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69444" y="1300300"/>
            <a:ext cx="4475228" cy="2713107"/>
            <a:chOff x="0" y="0"/>
            <a:chExt cx="812800" cy="492760"/>
          </a:xfrm>
        </p:grpSpPr>
        <p:sp>
          <p:nvSpPr>
            <p:cNvPr name="Freeform 3" id="3"/>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5051" r="0" b="-5051"/>
              </a:stretch>
            </a:blipFill>
          </p:spPr>
        </p:sp>
      </p:grpSp>
      <p:grpSp>
        <p:nvGrpSpPr>
          <p:cNvPr name="Group 4" id="4"/>
          <p:cNvGrpSpPr/>
          <p:nvPr/>
        </p:nvGrpSpPr>
        <p:grpSpPr>
          <a:xfrm rot="0">
            <a:off x="5269444" y="4255860"/>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3"/>
              <a:stretch>
                <a:fillRect l="0" t="-4948" r="0" b="-4948"/>
              </a:stretch>
            </a:blipFill>
          </p:spPr>
        </p:sp>
      </p:grpSp>
      <p:grpSp>
        <p:nvGrpSpPr>
          <p:cNvPr name="Group 6" id="6"/>
          <p:cNvGrpSpPr/>
          <p:nvPr/>
        </p:nvGrpSpPr>
        <p:grpSpPr>
          <a:xfrm rot="0">
            <a:off x="5269444" y="7211420"/>
            <a:ext cx="4475228" cy="2713107"/>
            <a:chOff x="0" y="0"/>
            <a:chExt cx="812800" cy="492760"/>
          </a:xfrm>
        </p:grpSpPr>
        <p:sp>
          <p:nvSpPr>
            <p:cNvPr name="Freeform 7" id="7"/>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4"/>
              <a:stretch>
                <a:fillRect l="0" t="-4948" r="0" b="-4948"/>
              </a:stretch>
            </a:blipFill>
          </p:spPr>
        </p:sp>
      </p:grpSp>
      <p:sp>
        <p:nvSpPr>
          <p:cNvPr name="TextBox 8" id="8"/>
          <p:cNvSpPr txBox="true"/>
          <p:nvPr/>
        </p:nvSpPr>
        <p:spPr>
          <a:xfrm rot="0">
            <a:off x="10034344" y="2236213"/>
            <a:ext cx="6879520"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Resultados Obtenidos</a:t>
            </a:r>
          </a:p>
        </p:txBody>
      </p:sp>
      <p:sp>
        <p:nvSpPr>
          <p:cNvPr name="TextBox 9" id="9"/>
          <p:cNvSpPr txBox="true"/>
          <p:nvPr/>
        </p:nvSpPr>
        <p:spPr>
          <a:xfrm rot="0">
            <a:off x="586739" y="3003758"/>
            <a:ext cx="4587456" cy="771525"/>
          </a:xfrm>
          <a:prstGeom prst="rect">
            <a:avLst/>
          </a:prstGeom>
        </p:spPr>
        <p:txBody>
          <a:bodyPr anchor="t" rtlCol="false" tIns="0" lIns="0" bIns="0" rIns="0">
            <a:spAutoFit/>
          </a:bodyPr>
          <a:lstStyle/>
          <a:p>
            <a:pPr algn="l">
              <a:lnSpc>
                <a:spcPts val="6300"/>
              </a:lnSpc>
            </a:pPr>
            <a:r>
              <a:rPr lang="en-US" sz="4500" b="true">
                <a:solidFill>
                  <a:srgbClr val="FFFFFF"/>
                </a:solidFill>
                <a:latin typeface="Canva Sans Bold"/>
                <a:ea typeface="Canva Sans Bold"/>
                <a:cs typeface="Canva Sans Bold"/>
                <a:sym typeface="Canva Sans Bold"/>
              </a:rPr>
              <a:t>Modelo gratuito</a:t>
            </a:r>
          </a:p>
        </p:txBody>
      </p:sp>
      <p:sp>
        <p:nvSpPr>
          <p:cNvPr name="TextBox 10" id="10"/>
          <p:cNvSpPr txBox="true"/>
          <p:nvPr/>
        </p:nvSpPr>
        <p:spPr>
          <a:xfrm rot="0">
            <a:off x="630293" y="3956257"/>
            <a:ext cx="3872916" cy="158305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La aplicación puede utilizarse de forma gratuita como demo, pero contara con un limite de itinerarios por semana y no se podrán programar.</a:t>
            </a:r>
          </a:p>
        </p:txBody>
      </p:sp>
      <p:sp>
        <p:nvSpPr>
          <p:cNvPr name="TextBox 11" id="11"/>
          <p:cNvSpPr txBox="true"/>
          <p:nvPr/>
        </p:nvSpPr>
        <p:spPr>
          <a:xfrm rot="0">
            <a:off x="586739" y="6197443"/>
            <a:ext cx="3858880" cy="771525"/>
          </a:xfrm>
          <a:prstGeom prst="rect">
            <a:avLst/>
          </a:prstGeom>
        </p:spPr>
        <p:txBody>
          <a:bodyPr anchor="t" rtlCol="false" tIns="0" lIns="0" bIns="0" rIns="0">
            <a:spAutoFit/>
          </a:bodyPr>
          <a:lstStyle/>
          <a:p>
            <a:pPr algn="l">
              <a:lnSpc>
                <a:spcPts val="6300"/>
              </a:lnSpc>
            </a:pPr>
            <a:r>
              <a:rPr lang="en-US" sz="4500" b="true">
                <a:solidFill>
                  <a:srgbClr val="FFFFFF"/>
                </a:solidFill>
                <a:latin typeface="Canva Sans Bold"/>
                <a:ea typeface="Canva Sans Bold"/>
                <a:cs typeface="Canva Sans Bold"/>
                <a:sym typeface="Canva Sans Bold"/>
              </a:rPr>
              <a:t>Modelo pago</a:t>
            </a:r>
          </a:p>
        </p:txBody>
      </p:sp>
      <p:sp>
        <p:nvSpPr>
          <p:cNvPr name="TextBox 12" id="12"/>
          <p:cNvSpPr txBox="true"/>
          <p:nvPr/>
        </p:nvSpPr>
        <p:spPr>
          <a:xfrm rot="0">
            <a:off x="630293" y="7154270"/>
            <a:ext cx="3872916" cy="1897380"/>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Cuenta con un modelo de suscripción premium que elimina los limites y permite creación de itinerarios ilimitada y da herramientas como programar itinerarios a distintas fechas.</a:t>
            </a:r>
          </a:p>
        </p:txBody>
      </p:sp>
      <p:sp>
        <p:nvSpPr>
          <p:cNvPr name="TextBox 13" id="13"/>
          <p:cNvSpPr txBox="true"/>
          <p:nvPr/>
        </p:nvSpPr>
        <p:spPr>
          <a:xfrm rot="0">
            <a:off x="10034344" y="4849629"/>
            <a:ext cx="7709326" cy="3469005"/>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La aplicación móvil de Trip GO cumple con su propósito de ser un apoyo para el usuario en su día a día, agilizando la programación de itinerarios y permitiendo mayor flexibilidad y logrando un ahorro de tiempo y estrés.</a:t>
            </a:r>
          </a:p>
          <a:p>
            <a:pPr algn="just">
              <a:lnSpc>
                <a:spcPts val="2520"/>
              </a:lnSpc>
            </a:pPr>
          </a:p>
          <a:p>
            <a:pPr algn="just">
              <a:lnSpc>
                <a:spcPts val="2520"/>
              </a:lnSpc>
              <a:spcBef>
                <a:spcPct val="0"/>
              </a:spcBef>
            </a:pPr>
            <a:r>
              <a:rPr lang="en-US" sz="1800">
                <a:solidFill>
                  <a:srgbClr val="FFFFFF"/>
                </a:solidFill>
                <a:latin typeface="Poppins"/>
                <a:ea typeface="Poppins"/>
                <a:cs typeface="Poppins"/>
                <a:sym typeface="Poppins"/>
              </a:rPr>
              <a:t>Nuestra app, es mejor que otras opciones en el mercado, ya que no existe un sistema que permita tal integración de asistencia con IA a la hora de optimizar un  itinerario. Otras opciones son completamente manual, por lo que igual se ocuparía un tiempo considerable para organizar un itinerario, pero aún habrá variables sorpresa que dificulten tu vida.</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47123" y="4013497"/>
            <a:ext cx="4727813" cy="9354790"/>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79374" t="0" r="-79374"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a:grpSpLocks noChangeAspect="true"/>
          </p:cNvGrpSpPr>
          <p:nvPr/>
        </p:nvGrpSpPr>
        <p:grpSpPr>
          <a:xfrm rot="0">
            <a:off x="13605482" y="-1463747"/>
            <a:ext cx="4116608" cy="8145417"/>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4365" t="0" r="-80227" b="-22099"/>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2" id="22"/>
          <p:cNvGrpSpPr/>
          <p:nvPr/>
        </p:nvGrpSpPr>
        <p:grpSpPr>
          <a:xfrm rot="0">
            <a:off x="8447123" y="1028700"/>
            <a:ext cx="4518366" cy="2715235"/>
            <a:chOff x="0" y="0"/>
            <a:chExt cx="700013" cy="420661"/>
          </a:xfrm>
        </p:grpSpPr>
        <p:sp>
          <p:nvSpPr>
            <p:cNvPr name="Freeform 23" id="23"/>
            <p:cNvSpPr/>
            <p:nvPr/>
          </p:nvSpPr>
          <p:spPr>
            <a:xfrm flipH="false" flipV="false" rot="0">
              <a:off x="0" y="0"/>
              <a:ext cx="700013" cy="420661"/>
            </a:xfrm>
            <a:custGeom>
              <a:avLst/>
              <a:gdLst/>
              <a:ahLst/>
              <a:cxnLst/>
              <a:rect r="r" b="b" t="t" l="l"/>
              <a:pathLst>
                <a:path h="420661" w="700013">
                  <a:moveTo>
                    <a:pt x="0" y="0"/>
                  </a:moveTo>
                  <a:lnTo>
                    <a:pt x="700013" y="0"/>
                  </a:lnTo>
                  <a:lnTo>
                    <a:pt x="700013" y="420661"/>
                  </a:lnTo>
                  <a:lnTo>
                    <a:pt x="0" y="420661"/>
                  </a:lnTo>
                  <a:close/>
                </a:path>
              </a:pathLst>
            </a:custGeom>
            <a:blipFill>
              <a:blip r:embed="rId4"/>
              <a:stretch>
                <a:fillRect l="0" t="-5434" r="0" b="-5434"/>
              </a:stretch>
            </a:blipFill>
          </p:spPr>
        </p:sp>
      </p:grpSp>
      <p:grpSp>
        <p:nvGrpSpPr>
          <p:cNvPr name="Group 24" id="24"/>
          <p:cNvGrpSpPr/>
          <p:nvPr/>
        </p:nvGrpSpPr>
        <p:grpSpPr>
          <a:xfrm rot="0">
            <a:off x="13527078" y="7021845"/>
            <a:ext cx="4273417" cy="2715235"/>
            <a:chOff x="0" y="0"/>
            <a:chExt cx="662064" cy="420661"/>
          </a:xfrm>
        </p:grpSpPr>
        <p:sp>
          <p:nvSpPr>
            <p:cNvPr name="Freeform 25" id="25"/>
            <p:cNvSpPr/>
            <p:nvPr/>
          </p:nvSpPr>
          <p:spPr>
            <a:xfrm flipH="false" flipV="false" rot="0">
              <a:off x="0" y="0"/>
              <a:ext cx="662064" cy="420661"/>
            </a:xfrm>
            <a:custGeom>
              <a:avLst/>
              <a:gdLst/>
              <a:ahLst/>
              <a:cxnLst/>
              <a:rect r="r" b="b" t="t" l="l"/>
              <a:pathLst>
                <a:path h="420661" w="662064">
                  <a:moveTo>
                    <a:pt x="0" y="0"/>
                  </a:moveTo>
                  <a:lnTo>
                    <a:pt x="662064" y="0"/>
                  </a:lnTo>
                  <a:lnTo>
                    <a:pt x="662064" y="420661"/>
                  </a:lnTo>
                  <a:lnTo>
                    <a:pt x="0" y="420661"/>
                  </a:lnTo>
                  <a:close/>
                </a:path>
              </a:pathLst>
            </a:custGeom>
            <a:blipFill>
              <a:blip r:embed="rId5"/>
              <a:stretch>
                <a:fillRect l="-10368" t="0" r="-10368" b="0"/>
              </a:stretch>
            </a:blipFill>
          </p:spPr>
        </p:sp>
      </p:grpSp>
      <p:sp>
        <p:nvSpPr>
          <p:cNvPr name="TextBox 26" id="26"/>
          <p:cNvSpPr txBox="true"/>
          <p:nvPr/>
        </p:nvSpPr>
        <p:spPr>
          <a:xfrm rot="0">
            <a:off x="1210101" y="2236213"/>
            <a:ext cx="6254088"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Obstáculos Presentados </a:t>
            </a:r>
          </a:p>
        </p:txBody>
      </p:sp>
      <p:sp>
        <p:nvSpPr>
          <p:cNvPr name="TextBox 27" id="27"/>
          <p:cNvSpPr txBox="true"/>
          <p:nvPr/>
        </p:nvSpPr>
        <p:spPr>
          <a:xfrm rot="0">
            <a:off x="1727215" y="5086350"/>
            <a:ext cx="6049119" cy="9544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Red movilidad no cuenta con una API oficial que entregue el estado del transporte publico, por lo que se uso el scrapping.</a:t>
            </a:r>
          </a:p>
        </p:txBody>
      </p:sp>
      <p:sp>
        <p:nvSpPr>
          <p:cNvPr name="TextBox 28" id="28"/>
          <p:cNvSpPr txBox="true"/>
          <p:nvPr/>
        </p:nvSpPr>
        <p:spPr>
          <a:xfrm rot="0">
            <a:off x="1210101" y="4559736"/>
            <a:ext cx="5032643"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SCRAPPING RED MOVILIDAD</a:t>
            </a:r>
          </a:p>
        </p:txBody>
      </p:sp>
      <p:sp>
        <p:nvSpPr>
          <p:cNvPr name="TextBox 29" id="29"/>
          <p:cNvSpPr txBox="true"/>
          <p:nvPr/>
        </p:nvSpPr>
        <p:spPr>
          <a:xfrm rot="0">
            <a:off x="1727215" y="6624519"/>
            <a:ext cx="6049119" cy="9544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Al utilizar un número de herramientas de desarrollo, estas son diferentes versiones que deben ser compatibles entre si, y estas se actualizan seguido.</a:t>
            </a:r>
          </a:p>
        </p:txBody>
      </p:sp>
      <p:sp>
        <p:nvSpPr>
          <p:cNvPr name="TextBox 30" id="30"/>
          <p:cNvSpPr txBox="true"/>
          <p:nvPr/>
        </p:nvSpPr>
        <p:spPr>
          <a:xfrm rot="0">
            <a:off x="1210101" y="6097905"/>
            <a:ext cx="5431909"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Compatibilidad de versiones</a:t>
            </a:r>
          </a:p>
        </p:txBody>
      </p:sp>
      <p:sp>
        <p:nvSpPr>
          <p:cNvPr name="TextBox 31" id="31"/>
          <p:cNvSpPr txBox="true"/>
          <p:nvPr/>
        </p:nvSpPr>
        <p:spPr>
          <a:xfrm rot="0">
            <a:off x="1727215" y="8162689"/>
            <a:ext cx="6049119" cy="158305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Durante el desarrollo, hay un número de requisitos e instalaciones necesarias para su funcionamiento y deploy final. Pueden presentarse problemas con estas instalaciones que requieren troubleshooting y hacer el deploy otra vez.</a:t>
            </a:r>
          </a:p>
        </p:txBody>
      </p:sp>
      <p:sp>
        <p:nvSpPr>
          <p:cNvPr name="TextBox 32" id="32"/>
          <p:cNvSpPr txBox="true"/>
          <p:nvPr/>
        </p:nvSpPr>
        <p:spPr>
          <a:xfrm rot="0">
            <a:off x="1210101" y="7636074"/>
            <a:ext cx="6705695" cy="457836"/>
          </a:xfrm>
          <a:prstGeom prst="rect">
            <a:avLst/>
          </a:prstGeom>
        </p:spPr>
        <p:txBody>
          <a:bodyPr anchor="t" rtlCol="false" tIns="0" lIns="0" bIns="0" rIns="0">
            <a:spAutoFit/>
          </a:bodyPr>
          <a:lstStyle/>
          <a:p>
            <a:pPr algn="l" marL="561336" indent="-280668" lvl="1">
              <a:lnSpc>
                <a:spcPts val="3639"/>
              </a:lnSpc>
              <a:buFont typeface="Arial"/>
              <a:buChar char="•"/>
            </a:pPr>
            <a:r>
              <a:rPr lang="en-US" sz="2599">
                <a:solidFill>
                  <a:srgbClr val="00D1FF"/>
                </a:solidFill>
                <a:latin typeface="Poppins"/>
                <a:ea typeface="Poppins"/>
                <a:cs typeface="Poppins"/>
                <a:sym typeface="Poppins"/>
              </a:rPr>
              <a:t>Cantidad de requisitos en desarrollo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3281050" y="2130334"/>
            <a:ext cx="11725899" cy="3297639"/>
            <a:chOff x="0" y="0"/>
            <a:chExt cx="1816649" cy="510891"/>
          </a:xfrm>
        </p:grpSpPr>
        <p:sp>
          <p:nvSpPr>
            <p:cNvPr name="Freeform 3" id="3"/>
            <p:cNvSpPr/>
            <p:nvPr/>
          </p:nvSpPr>
          <p:spPr>
            <a:xfrm flipH="false" flipV="false" rot="0">
              <a:off x="0" y="0"/>
              <a:ext cx="1816649" cy="510891"/>
            </a:xfrm>
            <a:custGeom>
              <a:avLst/>
              <a:gdLst/>
              <a:ahLst/>
              <a:cxnLst/>
              <a:rect r="r" b="b" t="t" l="l"/>
              <a:pathLst>
                <a:path h="510891" w="1816649">
                  <a:moveTo>
                    <a:pt x="0" y="0"/>
                  </a:moveTo>
                  <a:lnTo>
                    <a:pt x="1816649" y="0"/>
                  </a:lnTo>
                  <a:lnTo>
                    <a:pt x="1816649" y="510891"/>
                  </a:lnTo>
                  <a:lnTo>
                    <a:pt x="0" y="510891"/>
                  </a:lnTo>
                  <a:close/>
                </a:path>
              </a:pathLst>
            </a:custGeom>
            <a:blipFill>
              <a:blip r:embed="rId2"/>
              <a:stretch>
                <a:fillRect l="0" t="-50008" r="0" b="-50008"/>
              </a:stretch>
            </a:blipFill>
          </p:spPr>
        </p:sp>
      </p:grpSp>
      <p:grpSp>
        <p:nvGrpSpPr>
          <p:cNvPr name="Group 4" id="4"/>
          <p:cNvGrpSpPr>
            <a:grpSpLocks noChangeAspect="true"/>
          </p:cNvGrpSpPr>
          <p:nvPr/>
        </p:nvGrpSpPr>
        <p:grpSpPr>
          <a:xfrm rot="0">
            <a:off x="478768" y="2130334"/>
            <a:ext cx="3922482" cy="7761304"/>
            <a:chOff x="0" y="0"/>
            <a:chExt cx="2620010" cy="5184140"/>
          </a:xfrm>
        </p:grpSpPr>
        <p:sp>
          <p:nvSpPr>
            <p:cNvPr name="Freeform 5" id="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6" id="6"/>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12628" t="0" r="-112628" b="0"/>
              </a:stretch>
            </a:blipFill>
          </p:spPr>
        </p:sp>
        <p:sp>
          <p:nvSpPr>
            <p:cNvPr name="Freeform 7" id="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8" id="8"/>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9" id="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0" id="1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1" id="1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2" id="1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3" id="1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4" id="14"/>
          <p:cNvGrpSpPr>
            <a:grpSpLocks noChangeAspect="true"/>
          </p:cNvGrpSpPr>
          <p:nvPr/>
        </p:nvGrpSpPr>
        <p:grpSpPr>
          <a:xfrm rot="0">
            <a:off x="13886751" y="2130334"/>
            <a:ext cx="3922482" cy="7761304"/>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12628" t="0" r="-112628"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4" id="24"/>
          <p:cNvGrpSpPr/>
          <p:nvPr/>
        </p:nvGrpSpPr>
        <p:grpSpPr>
          <a:xfrm rot="0">
            <a:off x="478768" y="1148165"/>
            <a:ext cx="2512131" cy="542824"/>
            <a:chOff x="0" y="0"/>
            <a:chExt cx="661631" cy="142966"/>
          </a:xfrm>
        </p:grpSpPr>
        <p:sp>
          <p:nvSpPr>
            <p:cNvPr name="Freeform 25" id="25"/>
            <p:cNvSpPr/>
            <p:nvPr/>
          </p:nvSpPr>
          <p:spPr>
            <a:xfrm flipH="false" flipV="false" rot="0">
              <a:off x="0" y="0"/>
              <a:ext cx="661631" cy="142966"/>
            </a:xfrm>
            <a:custGeom>
              <a:avLst/>
              <a:gdLst/>
              <a:ahLst/>
              <a:cxnLst/>
              <a:rect r="r" b="b" t="t" l="l"/>
              <a:pathLst>
                <a:path h="142966" w="661631">
                  <a:moveTo>
                    <a:pt x="71483" y="0"/>
                  </a:moveTo>
                  <a:lnTo>
                    <a:pt x="590148" y="0"/>
                  </a:lnTo>
                  <a:cubicBezTo>
                    <a:pt x="609107" y="0"/>
                    <a:pt x="627289" y="7531"/>
                    <a:pt x="640694" y="20937"/>
                  </a:cubicBezTo>
                  <a:cubicBezTo>
                    <a:pt x="654100" y="34343"/>
                    <a:pt x="661631" y="52525"/>
                    <a:pt x="661631" y="71483"/>
                  </a:cubicBezTo>
                  <a:lnTo>
                    <a:pt x="661631" y="71483"/>
                  </a:lnTo>
                  <a:cubicBezTo>
                    <a:pt x="661631" y="110962"/>
                    <a:pt x="629627" y="142966"/>
                    <a:pt x="590148" y="142966"/>
                  </a:cubicBezTo>
                  <a:lnTo>
                    <a:pt x="71483" y="142966"/>
                  </a:lnTo>
                  <a:cubicBezTo>
                    <a:pt x="32004" y="142966"/>
                    <a:pt x="0" y="110962"/>
                    <a:pt x="0" y="71483"/>
                  </a:cubicBezTo>
                  <a:lnTo>
                    <a:pt x="0" y="71483"/>
                  </a:lnTo>
                  <a:cubicBezTo>
                    <a:pt x="0" y="32004"/>
                    <a:pt x="32004" y="0"/>
                    <a:pt x="71483" y="0"/>
                  </a:cubicBezTo>
                  <a:close/>
                </a:path>
              </a:pathLst>
            </a:custGeom>
            <a:solidFill>
              <a:srgbClr val="000000">
                <a:alpha val="0"/>
              </a:srgbClr>
            </a:solidFill>
            <a:ln w="38100" cap="rnd">
              <a:solidFill>
                <a:srgbClr val="FFFFFF"/>
              </a:solidFill>
              <a:prstDash val="solid"/>
              <a:round/>
            </a:ln>
          </p:spPr>
        </p:sp>
        <p:sp>
          <p:nvSpPr>
            <p:cNvPr name="TextBox 26" id="26"/>
            <p:cNvSpPr txBox="true"/>
            <p:nvPr/>
          </p:nvSpPr>
          <p:spPr>
            <a:xfrm>
              <a:off x="0" y="-47625"/>
              <a:ext cx="661631" cy="190591"/>
            </a:xfrm>
            <a:prstGeom prst="rect">
              <a:avLst/>
            </a:prstGeom>
          </p:spPr>
          <p:txBody>
            <a:bodyPr anchor="ctr" rtlCol="false" tIns="50800" lIns="50800" bIns="50800" rIns="50800"/>
            <a:lstStyle/>
            <a:p>
              <a:pPr algn="ctr">
                <a:lnSpc>
                  <a:spcPts val="2240"/>
                </a:lnSpc>
              </a:pPr>
              <a:r>
                <a:rPr lang="en-US" sz="1600">
                  <a:solidFill>
                    <a:srgbClr val="FFFFFF"/>
                  </a:solidFill>
                  <a:latin typeface="Poppins"/>
                  <a:ea typeface="Poppins"/>
                  <a:cs typeface="Poppins"/>
                  <a:sym typeface="Poppins"/>
                </a:rPr>
                <a:t>App móvil Ver 1.0</a:t>
              </a:r>
            </a:p>
          </p:txBody>
        </p:sp>
      </p:grpSp>
      <p:sp>
        <p:nvSpPr>
          <p:cNvPr name="TextBox 27" id="27"/>
          <p:cNvSpPr txBox="true"/>
          <p:nvPr/>
        </p:nvSpPr>
        <p:spPr>
          <a:xfrm rot="0">
            <a:off x="4967647" y="5469194"/>
            <a:ext cx="8361060" cy="3916057"/>
          </a:xfrm>
          <a:prstGeom prst="rect">
            <a:avLst/>
          </a:prstGeom>
        </p:spPr>
        <p:txBody>
          <a:bodyPr anchor="t" rtlCol="false" tIns="0" lIns="0" bIns="0" rIns="0">
            <a:spAutoFit/>
          </a:bodyPr>
          <a:lstStyle/>
          <a:p>
            <a:pPr algn="ctr">
              <a:lnSpc>
                <a:spcPts val="15679"/>
              </a:lnSpc>
            </a:pPr>
            <a:r>
              <a:rPr lang="en-US" sz="11199" b="true">
                <a:solidFill>
                  <a:srgbClr val="FFFFFF"/>
                </a:solidFill>
                <a:latin typeface="Canva Sans Bold"/>
                <a:ea typeface="Canva Sans Bold"/>
                <a:cs typeface="Canva Sans Bold"/>
                <a:sym typeface="Canva Sans Bold"/>
              </a:rPr>
              <a:t>Gracias por su atención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255626" y="1834198"/>
            <a:ext cx="7810233" cy="7925513"/>
          </a:xfrm>
          <a:custGeom>
            <a:avLst/>
            <a:gdLst/>
            <a:ahLst/>
            <a:cxnLst/>
            <a:rect r="r" b="b" t="t" l="l"/>
            <a:pathLst>
              <a:path h="7925513" w="7810233">
                <a:moveTo>
                  <a:pt x="0" y="0"/>
                </a:moveTo>
                <a:lnTo>
                  <a:pt x="7810232" y="0"/>
                </a:lnTo>
                <a:lnTo>
                  <a:pt x="7810232" y="7925513"/>
                </a:lnTo>
                <a:lnTo>
                  <a:pt x="0" y="7925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10101" y="1000584"/>
            <a:ext cx="7356507" cy="2797174"/>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Integrantes del Proyecto</a:t>
            </a:r>
          </a:p>
        </p:txBody>
      </p:sp>
      <p:sp>
        <p:nvSpPr>
          <p:cNvPr name="TextBox 4" id="4"/>
          <p:cNvSpPr txBox="true"/>
          <p:nvPr/>
        </p:nvSpPr>
        <p:spPr>
          <a:xfrm rot="0">
            <a:off x="1210101" y="3750594"/>
            <a:ext cx="4219639"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Felipe Romero</a:t>
            </a:r>
          </a:p>
        </p:txBody>
      </p:sp>
      <p:sp>
        <p:nvSpPr>
          <p:cNvPr name="TextBox 5" id="5"/>
          <p:cNvSpPr txBox="true"/>
          <p:nvPr/>
        </p:nvSpPr>
        <p:spPr>
          <a:xfrm rot="0">
            <a:off x="1697973" y="4181434"/>
            <a:ext cx="6310056" cy="126873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Líder y Desarrollador Full Stack </a:t>
            </a:r>
          </a:p>
          <a:p>
            <a:pPr algn="l">
              <a:lnSpc>
                <a:spcPts val="2520"/>
              </a:lnSpc>
              <a:spcBef>
                <a:spcPct val="0"/>
              </a:spcBef>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Scrapping tab home, Implementación API de trafico, Front end API del clima, implementación método de pago. Documentación.</a:t>
            </a:r>
          </a:p>
        </p:txBody>
      </p:sp>
      <p:sp>
        <p:nvSpPr>
          <p:cNvPr name="TextBox 6" id="6"/>
          <p:cNvSpPr txBox="true"/>
          <p:nvPr/>
        </p:nvSpPr>
        <p:spPr>
          <a:xfrm rot="0">
            <a:off x="1210101" y="5554939"/>
            <a:ext cx="2878910"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Natanael Huenullan</a:t>
            </a:r>
          </a:p>
        </p:txBody>
      </p:sp>
      <p:sp>
        <p:nvSpPr>
          <p:cNvPr name="TextBox 7" id="7"/>
          <p:cNvSpPr txBox="true"/>
          <p:nvPr/>
        </p:nvSpPr>
        <p:spPr>
          <a:xfrm rot="0">
            <a:off x="1697973" y="5837514"/>
            <a:ext cx="6310056" cy="1583055"/>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Desarrollador Full Stack </a:t>
            </a:r>
          </a:p>
          <a:p>
            <a:pPr algn="l">
              <a:lnSpc>
                <a:spcPts val="2520"/>
              </a:lnSpc>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Mejora formularios en Backend, lógica itinerario inteligente, implementación IA, Mejora historial, Creación base de datos y conexión, Recambio en auth firebase. Documentación.</a:t>
            </a:r>
          </a:p>
        </p:txBody>
      </p:sp>
      <p:sp>
        <p:nvSpPr>
          <p:cNvPr name="TextBox 8" id="8"/>
          <p:cNvSpPr txBox="true"/>
          <p:nvPr/>
        </p:nvSpPr>
        <p:spPr>
          <a:xfrm rot="0">
            <a:off x="1210101" y="7558731"/>
            <a:ext cx="2878910" cy="339725"/>
          </a:xfrm>
          <a:prstGeom prst="rect">
            <a:avLst/>
          </a:prstGeom>
        </p:spPr>
        <p:txBody>
          <a:bodyPr anchor="t" rtlCol="false" tIns="0" lIns="0" bIns="0" rIns="0">
            <a:spAutoFit/>
          </a:bodyPr>
          <a:lstStyle/>
          <a:p>
            <a:pPr algn="l" marL="431799" indent="-215899" lvl="1">
              <a:lnSpc>
                <a:spcPts val="2799"/>
              </a:lnSpc>
              <a:buFont typeface="Arial"/>
              <a:buChar char="•"/>
            </a:pPr>
            <a:r>
              <a:rPr lang="en-US" b="true" sz="1999">
                <a:solidFill>
                  <a:srgbClr val="00D1FF"/>
                </a:solidFill>
                <a:latin typeface="TT Norms Bold"/>
                <a:ea typeface="TT Norms Bold"/>
                <a:cs typeface="TT Norms Bold"/>
                <a:sym typeface="TT Norms Bold"/>
              </a:rPr>
              <a:t>Alejandro Martinez</a:t>
            </a:r>
          </a:p>
        </p:txBody>
      </p:sp>
      <p:sp>
        <p:nvSpPr>
          <p:cNvPr name="TextBox 9" id="9"/>
          <p:cNvSpPr txBox="true"/>
          <p:nvPr/>
        </p:nvSpPr>
        <p:spPr>
          <a:xfrm rot="0">
            <a:off x="1697973" y="7989570"/>
            <a:ext cx="6417892" cy="1268730"/>
          </a:xfrm>
          <a:prstGeom prst="rect">
            <a:avLst/>
          </a:prstGeom>
        </p:spPr>
        <p:txBody>
          <a:bodyPr anchor="t" rtlCol="false" tIns="0" lIns="0" bIns="0" rIns="0">
            <a:spAutoFit/>
          </a:bodyPr>
          <a:lstStyle/>
          <a:p>
            <a:pPr algn="l">
              <a:lnSpc>
                <a:spcPts val="2520"/>
              </a:lnSpc>
            </a:pPr>
            <a:r>
              <a:rPr lang="en-US" sz="1800" b="true">
                <a:solidFill>
                  <a:srgbClr val="FFFFFF"/>
                </a:solidFill>
                <a:latin typeface="Poppins Bold"/>
                <a:ea typeface="Poppins Bold"/>
                <a:cs typeface="Poppins Bold"/>
                <a:sym typeface="Poppins Bold"/>
              </a:rPr>
              <a:t>Cargo:</a:t>
            </a:r>
            <a:r>
              <a:rPr lang="en-US" sz="1800">
                <a:solidFill>
                  <a:srgbClr val="FFFFFF"/>
                </a:solidFill>
                <a:latin typeface="Poppins"/>
                <a:ea typeface="Poppins"/>
                <a:cs typeface="Poppins"/>
                <a:sym typeface="Poppins"/>
              </a:rPr>
              <a:t> Desarrollador Full Stack</a:t>
            </a:r>
          </a:p>
          <a:p>
            <a:pPr algn="l">
              <a:lnSpc>
                <a:spcPts val="2520"/>
              </a:lnSpc>
              <a:spcBef>
                <a:spcPct val="0"/>
              </a:spcBef>
            </a:pPr>
            <a:r>
              <a:rPr lang="en-US" b="true" sz="1800">
                <a:solidFill>
                  <a:srgbClr val="FFFFFF"/>
                </a:solidFill>
                <a:latin typeface="Poppins Bold"/>
                <a:ea typeface="Poppins Bold"/>
                <a:cs typeface="Poppins Bold"/>
                <a:sym typeface="Poppins Bold"/>
              </a:rPr>
              <a:t>Funciones:</a:t>
            </a:r>
            <a:r>
              <a:rPr lang="en-US" sz="1800">
                <a:solidFill>
                  <a:srgbClr val="FFFFFF"/>
                </a:solidFill>
                <a:latin typeface="Poppins"/>
                <a:ea typeface="Poppins"/>
                <a:cs typeface="Poppins"/>
                <a:sym typeface="Poppins"/>
              </a:rPr>
              <a:t> implementación API del tiempo, Front end tab itinerarios y tab perfil, front end y funcionamiento formularios, auth de firebase. Documentación.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6172017" cy="10287000"/>
            <a:chOff x="0" y="0"/>
            <a:chExt cx="956207" cy="1593725"/>
          </a:xfrm>
        </p:grpSpPr>
        <p:sp>
          <p:nvSpPr>
            <p:cNvPr name="Freeform 3" id="3"/>
            <p:cNvSpPr/>
            <p:nvPr/>
          </p:nvSpPr>
          <p:spPr>
            <a:xfrm flipH="false" flipV="false" rot="0">
              <a:off x="0" y="0"/>
              <a:ext cx="956207" cy="1593725"/>
            </a:xfrm>
            <a:custGeom>
              <a:avLst/>
              <a:gdLst/>
              <a:ahLst/>
              <a:cxnLst/>
              <a:rect r="r" b="b" t="t" l="l"/>
              <a:pathLst>
                <a:path h="1593725" w="956207">
                  <a:moveTo>
                    <a:pt x="0" y="0"/>
                  </a:moveTo>
                  <a:lnTo>
                    <a:pt x="956207" y="0"/>
                  </a:lnTo>
                  <a:lnTo>
                    <a:pt x="956207" y="1593725"/>
                  </a:lnTo>
                  <a:lnTo>
                    <a:pt x="0" y="1593725"/>
                  </a:lnTo>
                  <a:close/>
                </a:path>
              </a:pathLst>
            </a:custGeom>
            <a:blipFill>
              <a:blip r:embed="rId2"/>
              <a:stretch>
                <a:fillRect l="-149695" t="0" r="0" b="0"/>
              </a:stretch>
            </a:blipFill>
          </p:spPr>
        </p:sp>
      </p:grpSp>
      <p:grpSp>
        <p:nvGrpSpPr>
          <p:cNvPr name="Group 4" id="4"/>
          <p:cNvGrpSpPr/>
          <p:nvPr/>
        </p:nvGrpSpPr>
        <p:grpSpPr>
          <a:xfrm rot="0">
            <a:off x="8917881" y="3308140"/>
            <a:ext cx="4202625" cy="5784084"/>
            <a:chOff x="0" y="0"/>
            <a:chExt cx="1066036" cy="1467189"/>
          </a:xfrm>
        </p:grpSpPr>
        <p:sp>
          <p:nvSpPr>
            <p:cNvPr name="Freeform 5" id="5"/>
            <p:cNvSpPr/>
            <p:nvPr/>
          </p:nvSpPr>
          <p:spPr>
            <a:xfrm flipH="false" flipV="false" rot="0">
              <a:off x="0" y="0"/>
              <a:ext cx="1066036" cy="1467189"/>
            </a:xfrm>
            <a:custGeom>
              <a:avLst/>
              <a:gdLst/>
              <a:ahLst/>
              <a:cxnLst/>
              <a:rect r="r" b="b" t="t" l="l"/>
              <a:pathLst>
                <a:path h="1467189" w="1066036">
                  <a:moveTo>
                    <a:pt x="93950" y="0"/>
                  </a:moveTo>
                  <a:lnTo>
                    <a:pt x="972086" y="0"/>
                  </a:lnTo>
                  <a:cubicBezTo>
                    <a:pt x="997003" y="0"/>
                    <a:pt x="1020900" y="9898"/>
                    <a:pt x="1038519" y="27517"/>
                  </a:cubicBezTo>
                  <a:cubicBezTo>
                    <a:pt x="1056138" y="45137"/>
                    <a:pt x="1066036" y="69033"/>
                    <a:pt x="1066036" y="93950"/>
                  </a:cubicBezTo>
                  <a:lnTo>
                    <a:pt x="1066036" y="1373238"/>
                  </a:lnTo>
                  <a:cubicBezTo>
                    <a:pt x="1066036" y="1425126"/>
                    <a:pt x="1023974" y="1467189"/>
                    <a:pt x="972086" y="1467189"/>
                  </a:cubicBezTo>
                  <a:lnTo>
                    <a:pt x="93950" y="1467189"/>
                  </a:lnTo>
                  <a:cubicBezTo>
                    <a:pt x="69033" y="1467189"/>
                    <a:pt x="45137" y="1457290"/>
                    <a:pt x="27517" y="1439671"/>
                  </a:cubicBezTo>
                  <a:cubicBezTo>
                    <a:pt x="9898" y="1422052"/>
                    <a:pt x="0" y="1398155"/>
                    <a:pt x="0" y="1373238"/>
                  </a:cubicBezTo>
                  <a:lnTo>
                    <a:pt x="0" y="93950"/>
                  </a:lnTo>
                  <a:cubicBezTo>
                    <a:pt x="0" y="69033"/>
                    <a:pt x="9898" y="45137"/>
                    <a:pt x="27517" y="27517"/>
                  </a:cubicBezTo>
                  <a:cubicBezTo>
                    <a:pt x="45137" y="9898"/>
                    <a:pt x="69033" y="0"/>
                    <a:pt x="93950" y="0"/>
                  </a:cubicBezTo>
                  <a:close/>
                </a:path>
              </a:pathLst>
            </a:custGeom>
            <a:solidFill>
              <a:srgbClr val="FFFFFF">
                <a:alpha val="53725"/>
              </a:srgbClr>
            </a:solidFill>
          </p:spPr>
        </p:sp>
        <p:sp>
          <p:nvSpPr>
            <p:cNvPr name="TextBox 6" id="6"/>
            <p:cNvSpPr txBox="true"/>
            <p:nvPr/>
          </p:nvSpPr>
          <p:spPr>
            <a:xfrm>
              <a:off x="0" y="-57150"/>
              <a:ext cx="1066036" cy="1524339"/>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3578104" y="3308140"/>
            <a:ext cx="4202625" cy="5784084"/>
            <a:chOff x="0" y="0"/>
            <a:chExt cx="1066036" cy="1467189"/>
          </a:xfrm>
        </p:grpSpPr>
        <p:sp>
          <p:nvSpPr>
            <p:cNvPr name="Freeform 8" id="8"/>
            <p:cNvSpPr/>
            <p:nvPr/>
          </p:nvSpPr>
          <p:spPr>
            <a:xfrm flipH="false" flipV="false" rot="0">
              <a:off x="0" y="0"/>
              <a:ext cx="1066036" cy="1467189"/>
            </a:xfrm>
            <a:custGeom>
              <a:avLst/>
              <a:gdLst/>
              <a:ahLst/>
              <a:cxnLst/>
              <a:rect r="r" b="b" t="t" l="l"/>
              <a:pathLst>
                <a:path h="1467189" w="1066036">
                  <a:moveTo>
                    <a:pt x="93950" y="0"/>
                  </a:moveTo>
                  <a:lnTo>
                    <a:pt x="972086" y="0"/>
                  </a:lnTo>
                  <a:cubicBezTo>
                    <a:pt x="997003" y="0"/>
                    <a:pt x="1020900" y="9898"/>
                    <a:pt x="1038519" y="27517"/>
                  </a:cubicBezTo>
                  <a:cubicBezTo>
                    <a:pt x="1056138" y="45137"/>
                    <a:pt x="1066036" y="69033"/>
                    <a:pt x="1066036" y="93950"/>
                  </a:cubicBezTo>
                  <a:lnTo>
                    <a:pt x="1066036" y="1373238"/>
                  </a:lnTo>
                  <a:cubicBezTo>
                    <a:pt x="1066036" y="1425126"/>
                    <a:pt x="1023974" y="1467189"/>
                    <a:pt x="972086" y="1467189"/>
                  </a:cubicBezTo>
                  <a:lnTo>
                    <a:pt x="93950" y="1467189"/>
                  </a:lnTo>
                  <a:cubicBezTo>
                    <a:pt x="69033" y="1467189"/>
                    <a:pt x="45137" y="1457290"/>
                    <a:pt x="27517" y="1439671"/>
                  </a:cubicBezTo>
                  <a:cubicBezTo>
                    <a:pt x="9898" y="1422052"/>
                    <a:pt x="0" y="1398155"/>
                    <a:pt x="0" y="1373238"/>
                  </a:cubicBezTo>
                  <a:lnTo>
                    <a:pt x="0" y="93950"/>
                  </a:lnTo>
                  <a:cubicBezTo>
                    <a:pt x="0" y="69033"/>
                    <a:pt x="9898" y="45137"/>
                    <a:pt x="27517" y="27517"/>
                  </a:cubicBezTo>
                  <a:cubicBezTo>
                    <a:pt x="45137" y="9898"/>
                    <a:pt x="69033" y="0"/>
                    <a:pt x="93950" y="0"/>
                  </a:cubicBezTo>
                  <a:close/>
                </a:path>
              </a:pathLst>
            </a:custGeom>
            <a:solidFill>
              <a:srgbClr val="FFFFFF">
                <a:alpha val="53725"/>
              </a:srgbClr>
            </a:solidFill>
          </p:spPr>
        </p:sp>
        <p:sp>
          <p:nvSpPr>
            <p:cNvPr name="TextBox 9" id="9"/>
            <p:cNvSpPr txBox="true"/>
            <p:nvPr/>
          </p:nvSpPr>
          <p:spPr>
            <a:xfrm>
              <a:off x="0" y="-57150"/>
              <a:ext cx="1066036" cy="1524339"/>
            </a:xfrm>
            <a:prstGeom prst="rect">
              <a:avLst/>
            </a:prstGeom>
          </p:spPr>
          <p:txBody>
            <a:bodyPr anchor="ctr" rtlCol="false" tIns="50800" lIns="50800" bIns="50800" rIns="50800"/>
            <a:lstStyle/>
            <a:p>
              <a:pPr algn="ctr">
                <a:lnSpc>
                  <a:spcPts val="2520"/>
                </a:lnSpc>
              </a:pPr>
            </a:p>
          </p:txBody>
        </p:sp>
      </p:grpSp>
      <p:sp>
        <p:nvSpPr>
          <p:cNvPr name="TextBox 10" id="10"/>
          <p:cNvSpPr txBox="true"/>
          <p:nvPr/>
        </p:nvSpPr>
        <p:spPr>
          <a:xfrm rot="0">
            <a:off x="8854727" y="1219200"/>
            <a:ext cx="8341419"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Descripción del Proyecto</a:t>
            </a:r>
          </a:p>
        </p:txBody>
      </p:sp>
      <p:sp>
        <p:nvSpPr>
          <p:cNvPr name="TextBox 11" id="11"/>
          <p:cNvSpPr txBox="true"/>
          <p:nvPr/>
        </p:nvSpPr>
        <p:spPr>
          <a:xfrm rot="0">
            <a:off x="9119839" y="4386988"/>
            <a:ext cx="3798709" cy="4411980"/>
          </a:xfrm>
          <a:prstGeom prst="rect">
            <a:avLst/>
          </a:prstGeom>
        </p:spPr>
        <p:txBody>
          <a:bodyPr anchor="t" rtlCol="false" tIns="0" lIns="0" bIns="0" rIns="0">
            <a:spAutoFit/>
          </a:bodyPr>
          <a:lstStyle/>
          <a:p>
            <a:pPr algn="just">
              <a:lnSpc>
                <a:spcPts val="2519"/>
              </a:lnSpc>
              <a:spcBef>
                <a:spcPct val="0"/>
              </a:spcBef>
            </a:pPr>
            <a:r>
              <a:rPr lang="en-US" sz="1799">
                <a:solidFill>
                  <a:srgbClr val="FFFFFF"/>
                </a:solidFill>
                <a:latin typeface="Poppins"/>
                <a:ea typeface="Poppins"/>
                <a:cs typeface="Poppins"/>
                <a:sym typeface="Poppins"/>
              </a:rPr>
              <a:t>Imagínate esto: Mañana es Lunes y tienes un numero de cosas que hacer; ir al banco, al supermercado, e ir a la peluquería. Probablemente deberías ir primero al banco, pero no estás seguro de adónde ir después ni si estará abierto cuando llegues. Podrías perder mucho tiempo buscando a dónde ir después, horarios de servicio y es posible que haya mucho tráfico y no tienes cómo evitarlo.</a:t>
            </a:r>
          </a:p>
        </p:txBody>
      </p:sp>
      <p:sp>
        <p:nvSpPr>
          <p:cNvPr name="TextBox 12" id="12"/>
          <p:cNvSpPr txBox="true"/>
          <p:nvPr/>
        </p:nvSpPr>
        <p:spPr>
          <a:xfrm rot="0">
            <a:off x="13797453" y="4680244"/>
            <a:ext cx="3763927" cy="4411980"/>
          </a:xfrm>
          <a:prstGeom prst="rect">
            <a:avLst/>
          </a:prstGeom>
        </p:spPr>
        <p:txBody>
          <a:bodyPr anchor="t" rtlCol="false" tIns="0" lIns="0" bIns="0" rIns="0">
            <a:spAutoFit/>
          </a:bodyPr>
          <a:lstStyle/>
          <a:p>
            <a:pPr algn="just">
              <a:lnSpc>
                <a:spcPts val="2520"/>
              </a:lnSpc>
            </a:pPr>
            <a:r>
              <a:rPr lang="en-US" sz="1800">
                <a:solidFill>
                  <a:srgbClr val="FFFFFF"/>
                </a:solidFill>
                <a:latin typeface="Poppins"/>
                <a:ea typeface="Poppins"/>
                <a:cs typeface="Poppins"/>
                <a:sym typeface="Poppins"/>
              </a:rPr>
              <a:t>Con nuestra app, TripGO, eliges todos los destinos que quieres visitar y tu medio de transporte. Con la ayuda de la IA, creas tu propio itinerario optimizado, teniendo en cuenta variables como el tráfico, las rutas y los horarios de los servicios.</a:t>
            </a:r>
          </a:p>
          <a:p>
            <a:pPr algn="just">
              <a:lnSpc>
                <a:spcPts val="2520"/>
              </a:lnSpc>
            </a:pPr>
          </a:p>
          <a:p>
            <a:pPr algn="just">
              <a:lnSpc>
                <a:spcPts val="2520"/>
              </a:lnSpc>
            </a:pPr>
            <a:r>
              <a:rPr lang="en-US" sz="1800">
                <a:solidFill>
                  <a:srgbClr val="FFFFFF"/>
                </a:solidFill>
                <a:latin typeface="Poppins"/>
                <a:ea typeface="Poppins"/>
                <a:cs typeface="Poppins"/>
                <a:sym typeface="Poppins"/>
              </a:rPr>
              <a:t>Tu día estará completamente planificado en cuestión de minutos; optimizarán al máximo tu tiempo y dinero.</a:t>
            </a:r>
          </a:p>
          <a:p>
            <a:pPr algn="just">
              <a:lnSpc>
                <a:spcPts val="2520"/>
              </a:lnSpc>
              <a:spcBef>
                <a:spcPct val="0"/>
              </a:spcBef>
            </a:pPr>
          </a:p>
        </p:txBody>
      </p:sp>
      <p:sp>
        <p:nvSpPr>
          <p:cNvPr name="TextBox 13" id="13"/>
          <p:cNvSpPr txBox="true"/>
          <p:nvPr/>
        </p:nvSpPr>
        <p:spPr>
          <a:xfrm rot="0">
            <a:off x="8965416" y="3702121"/>
            <a:ext cx="4107555" cy="542702"/>
          </a:xfrm>
          <a:prstGeom prst="rect">
            <a:avLst/>
          </a:prstGeom>
        </p:spPr>
        <p:txBody>
          <a:bodyPr anchor="t" rtlCol="false" tIns="0" lIns="0" bIns="0" rIns="0">
            <a:spAutoFit/>
          </a:bodyPr>
          <a:lstStyle/>
          <a:p>
            <a:pPr algn="ctr">
              <a:lnSpc>
                <a:spcPts val="4321"/>
              </a:lnSpc>
            </a:pPr>
            <a:r>
              <a:rPr lang="en-US" sz="3662" b="true">
                <a:solidFill>
                  <a:srgbClr val="FFFFFF"/>
                </a:solidFill>
                <a:latin typeface="Canva Sans Bold"/>
                <a:ea typeface="Canva Sans Bold"/>
                <a:cs typeface="Canva Sans Bold"/>
                <a:sym typeface="Canva Sans Bold"/>
              </a:rPr>
              <a:t>Problema o dolor</a:t>
            </a:r>
          </a:p>
        </p:txBody>
      </p:sp>
      <p:sp>
        <p:nvSpPr>
          <p:cNvPr name="TextBox 14" id="14"/>
          <p:cNvSpPr txBox="true"/>
          <p:nvPr/>
        </p:nvSpPr>
        <p:spPr>
          <a:xfrm rot="0">
            <a:off x="13928965" y="3531236"/>
            <a:ext cx="3567929" cy="1085627"/>
          </a:xfrm>
          <a:prstGeom prst="rect">
            <a:avLst/>
          </a:prstGeom>
        </p:spPr>
        <p:txBody>
          <a:bodyPr anchor="t" rtlCol="false" tIns="0" lIns="0" bIns="0" rIns="0">
            <a:spAutoFit/>
          </a:bodyPr>
          <a:lstStyle/>
          <a:p>
            <a:pPr algn="ctr">
              <a:lnSpc>
                <a:spcPts val="4321"/>
              </a:lnSpc>
            </a:pPr>
            <a:r>
              <a:rPr lang="en-US" sz="3662" b="true">
                <a:solidFill>
                  <a:srgbClr val="FFFFFF"/>
                </a:solidFill>
                <a:latin typeface="Canva Sans Bold"/>
                <a:ea typeface="Canva Sans Bold"/>
                <a:cs typeface="Canva Sans Bold"/>
                <a:sym typeface="Canva Sans Bold"/>
              </a:rPr>
              <a:t>Propuesta de solución</a:t>
            </a:r>
          </a:p>
        </p:txBody>
      </p:sp>
      <p:grpSp>
        <p:nvGrpSpPr>
          <p:cNvPr name="Group 15" id="15"/>
          <p:cNvGrpSpPr>
            <a:grpSpLocks noChangeAspect="true"/>
          </p:cNvGrpSpPr>
          <p:nvPr/>
        </p:nvGrpSpPr>
        <p:grpSpPr>
          <a:xfrm rot="0">
            <a:off x="3637618" y="1322101"/>
            <a:ext cx="4727813" cy="9354790"/>
            <a:chOff x="0" y="0"/>
            <a:chExt cx="2620010" cy="5184140"/>
          </a:xfrm>
        </p:grpSpPr>
        <p:sp>
          <p:nvSpPr>
            <p:cNvPr name="Freeform 16" id="1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7" id="17"/>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79374" t="0" r="-79374" b="0"/>
              </a:stretch>
            </a:blipFill>
          </p:spPr>
        </p:sp>
        <p:sp>
          <p:nvSpPr>
            <p:cNvPr name="Freeform 18" id="1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9" id="19"/>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0" id="2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2" id="2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3" id="2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4" id="2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1971" y="1310465"/>
            <a:ext cx="3835245" cy="2404260"/>
            <a:chOff x="0" y="0"/>
            <a:chExt cx="724036" cy="453888"/>
          </a:xfrm>
        </p:grpSpPr>
        <p:sp>
          <p:nvSpPr>
            <p:cNvPr name="Freeform 3" id="3"/>
            <p:cNvSpPr/>
            <p:nvPr/>
          </p:nvSpPr>
          <p:spPr>
            <a:xfrm flipH="false" flipV="false" rot="0">
              <a:off x="0" y="0"/>
              <a:ext cx="724036" cy="453888"/>
            </a:xfrm>
            <a:custGeom>
              <a:avLst/>
              <a:gdLst/>
              <a:ahLst/>
              <a:cxnLst/>
              <a:rect r="r" b="b" t="t" l="l"/>
              <a:pathLst>
                <a:path h="453888" w="724036">
                  <a:moveTo>
                    <a:pt x="0" y="0"/>
                  </a:moveTo>
                  <a:lnTo>
                    <a:pt x="724036" y="0"/>
                  </a:lnTo>
                  <a:lnTo>
                    <a:pt x="724036" y="453888"/>
                  </a:lnTo>
                  <a:lnTo>
                    <a:pt x="0" y="453888"/>
                  </a:lnTo>
                  <a:close/>
                </a:path>
              </a:pathLst>
            </a:custGeom>
            <a:blipFill>
              <a:blip r:embed="rId2"/>
              <a:stretch>
                <a:fillRect l="-5723" t="0" r="-5723" b="0"/>
              </a:stretch>
            </a:blipFill>
          </p:spPr>
        </p:sp>
      </p:grpSp>
      <p:grpSp>
        <p:nvGrpSpPr>
          <p:cNvPr name="Group 4" id="4"/>
          <p:cNvGrpSpPr/>
          <p:nvPr/>
        </p:nvGrpSpPr>
        <p:grpSpPr>
          <a:xfrm rot="0">
            <a:off x="748974" y="3915988"/>
            <a:ext cx="10788152" cy="1026249"/>
            <a:chOff x="0" y="0"/>
            <a:chExt cx="2841324" cy="270288"/>
          </a:xfrm>
        </p:grpSpPr>
        <p:sp>
          <p:nvSpPr>
            <p:cNvPr name="Freeform 5" id="5"/>
            <p:cNvSpPr/>
            <p:nvPr/>
          </p:nvSpPr>
          <p:spPr>
            <a:xfrm flipH="false" flipV="false" rot="0">
              <a:off x="0" y="0"/>
              <a:ext cx="2841324" cy="270288"/>
            </a:xfrm>
            <a:custGeom>
              <a:avLst/>
              <a:gdLst/>
              <a:ahLst/>
              <a:cxnLst/>
              <a:rect r="r" b="b" t="t" l="l"/>
              <a:pathLst>
                <a:path h="270288" w="2841324">
                  <a:moveTo>
                    <a:pt x="36599" y="0"/>
                  </a:moveTo>
                  <a:lnTo>
                    <a:pt x="2804725" y="0"/>
                  </a:lnTo>
                  <a:cubicBezTo>
                    <a:pt x="2824938" y="0"/>
                    <a:pt x="2841324" y="16386"/>
                    <a:pt x="2841324" y="36599"/>
                  </a:cubicBezTo>
                  <a:lnTo>
                    <a:pt x="2841324" y="233689"/>
                  </a:lnTo>
                  <a:cubicBezTo>
                    <a:pt x="2841324" y="253902"/>
                    <a:pt x="2824938" y="270288"/>
                    <a:pt x="2804725" y="270288"/>
                  </a:cubicBezTo>
                  <a:lnTo>
                    <a:pt x="36599" y="270288"/>
                  </a:lnTo>
                  <a:cubicBezTo>
                    <a:pt x="16386" y="270288"/>
                    <a:pt x="0" y="253902"/>
                    <a:pt x="0" y="233689"/>
                  </a:cubicBezTo>
                  <a:lnTo>
                    <a:pt x="0" y="36599"/>
                  </a:lnTo>
                  <a:cubicBezTo>
                    <a:pt x="0" y="16386"/>
                    <a:pt x="16386" y="0"/>
                    <a:pt x="36599" y="0"/>
                  </a:cubicBezTo>
                  <a:close/>
                </a:path>
              </a:pathLst>
            </a:custGeom>
            <a:solidFill>
              <a:srgbClr val="2E2E2E">
                <a:alpha val="43922"/>
              </a:srgbClr>
            </a:solidFill>
            <a:ln w="38100" cap="rnd">
              <a:solidFill>
                <a:srgbClr val="FFFFFF">
                  <a:alpha val="43922"/>
                </a:srgbClr>
              </a:solidFill>
              <a:prstDash val="solid"/>
              <a:round/>
            </a:ln>
          </p:spPr>
        </p:sp>
        <p:sp>
          <p:nvSpPr>
            <p:cNvPr name="TextBox 6" id="6"/>
            <p:cNvSpPr txBox="true"/>
            <p:nvPr/>
          </p:nvSpPr>
          <p:spPr>
            <a:xfrm>
              <a:off x="0" y="-57150"/>
              <a:ext cx="2841324" cy="32743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144739" y="4122128"/>
            <a:ext cx="613782" cy="6137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885127" y="4122128"/>
            <a:ext cx="613782" cy="613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948168" y="4185170"/>
            <a:ext cx="487698" cy="487698"/>
          </a:xfrm>
          <a:custGeom>
            <a:avLst/>
            <a:gdLst/>
            <a:ahLst/>
            <a:cxnLst/>
            <a:rect r="r" b="b" t="t" l="l"/>
            <a:pathLst>
              <a:path h="487698" w="487698">
                <a:moveTo>
                  <a:pt x="0" y="0"/>
                </a:moveTo>
                <a:lnTo>
                  <a:pt x="487699" y="0"/>
                </a:lnTo>
                <a:lnTo>
                  <a:pt x="487699" y="487698"/>
                </a:lnTo>
                <a:lnTo>
                  <a:pt x="0" y="487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625514" y="4122128"/>
            <a:ext cx="613782" cy="613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96513" y="4185357"/>
            <a:ext cx="310234" cy="487511"/>
          </a:xfrm>
          <a:custGeom>
            <a:avLst/>
            <a:gdLst/>
            <a:ahLst/>
            <a:cxnLst/>
            <a:rect r="r" b="b" t="t" l="l"/>
            <a:pathLst>
              <a:path h="487511" w="310234">
                <a:moveTo>
                  <a:pt x="0" y="0"/>
                </a:moveTo>
                <a:lnTo>
                  <a:pt x="310235" y="0"/>
                </a:lnTo>
                <a:lnTo>
                  <a:pt x="310235" y="487511"/>
                </a:lnTo>
                <a:lnTo>
                  <a:pt x="0" y="487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41096" y="4229833"/>
            <a:ext cx="382617" cy="398559"/>
          </a:xfrm>
          <a:custGeom>
            <a:avLst/>
            <a:gdLst/>
            <a:ahLst/>
            <a:cxnLst/>
            <a:rect r="r" b="b" t="t" l="l"/>
            <a:pathLst>
              <a:path h="398559" w="382617">
                <a:moveTo>
                  <a:pt x="0" y="0"/>
                </a:moveTo>
                <a:lnTo>
                  <a:pt x="382617" y="0"/>
                </a:lnTo>
                <a:lnTo>
                  <a:pt x="382617" y="398559"/>
                </a:lnTo>
                <a:lnTo>
                  <a:pt x="0" y="39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5263791" y="1372714"/>
            <a:ext cx="5804885"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Objetivo General</a:t>
            </a:r>
          </a:p>
        </p:txBody>
      </p:sp>
      <p:sp>
        <p:nvSpPr>
          <p:cNvPr name="TextBox 20" id="20"/>
          <p:cNvSpPr txBox="true"/>
          <p:nvPr/>
        </p:nvSpPr>
        <p:spPr>
          <a:xfrm rot="0">
            <a:off x="1606748" y="6293012"/>
            <a:ext cx="8876658" cy="1562247"/>
          </a:xfrm>
          <a:prstGeom prst="rect">
            <a:avLst/>
          </a:prstGeom>
        </p:spPr>
        <p:txBody>
          <a:bodyPr anchor="t" rtlCol="false" tIns="0" lIns="0" bIns="0" rIns="0">
            <a:spAutoFit/>
          </a:bodyPr>
          <a:lstStyle/>
          <a:p>
            <a:pPr algn="just">
              <a:lnSpc>
                <a:spcPts val="3110"/>
              </a:lnSpc>
              <a:spcBef>
                <a:spcPct val="0"/>
              </a:spcBef>
            </a:pPr>
            <a:r>
              <a:rPr lang="en-US" sz="2221">
                <a:solidFill>
                  <a:srgbClr val="FFFFFF"/>
                </a:solidFill>
                <a:latin typeface="Poppins"/>
                <a:ea typeface="Poppins"/>
                <a:cs typeface="Poppins"/>
                <a:sym typeface="Poppins"/>
              </a:rPr>
              <a:t>La app, conectada con Google Maps y datos públicos de internet, asiste al usuario en construir un itinerario inteligente, en cuestión de minutos, considerando: Horarios de servicio, distancia y ubicación e imprevistos como trafico.</a:t>
            </a:r>
          </a:p>
        </p:txBody>
      </p:sp>
      <p:sp>
        <p:nvSpPr>
          <p:cNvPr name="TextBox 21" id="21"/>
          <p:cNvSpPr txBox="true"/>
          <p:nvPr/>
        </p:nvSpPr>
        <p:spPr>
          <a:xfrm rot="0">
            <a:off x="3582196" y="4237566"/>
            <a:ext cx="7486480"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Innovaciones creativas en el desarrollo de aplicaciones móviles</a:t>
            </a:r>
          </a:p>
        </p:txBody>
      </p:sp>
      <p:grpSp>
        <p:nvGrpSpPr>
          <p:cNvPr name="Group 22" id="22"/>
          <p:cNvGrpSpPr>
            <a:grpSpLocks noChangeAspect="true"/>
          </p:cNvGrpSpPr>
          <p:nvPr/>
        </p:nvGrpSpPr>
        <p:grpSpPr>
          <a:xfrm rot="0">
            <a:off x="11775250" y="1182214"/>
            <a:ext cx="6920234" cy="13692872"/>
            <a:chOff x="0" y="0"/>
            <a:chExt cx="2620010" cy="5184140"/>
          </a:xfrm>
        </p:grpSpPr>
        <p:sp>
          <p:nvSpPr>
            <p:cNvPr name="Freeform 23" id="2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4" id="2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78762" t="0" r="-46495" b="0"/>
              </a:stretch>
            </a:blipFill>
          </p:spPr>
        </p:sp>
        <p:sp>
          <p:nvSpPr>
            <p:cNvPr name="Freeform 25" id="2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6" id="2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7" id="2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0" id="3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1" id="3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21971" y="1310465"/>
            <a:ext cx="3835245" cy="2404260"/>
            <a:chOff x="0" y="0"/>
            <a:chExt cx="724036" cy="453888"/>
          </a:xfrm>
        </p:grpSpPr>
        <p:sp>
          <p:nvSpPr>
            <p:cNvPr name="Freeform 3" id="3"/>
            <p:cNvSpPr/>
            <p:nvPr/>
          </p:nvSpPr>
          <p:spPr>
            <a:xfrm flipH="false" flipV="false" rot="0">
              <a:off x="0" y="0"/>
              <a:ext cx="724036" cy="453888"/>
            </a:xfrm>
            <a:custGeom>
              <a:avLst/>
              <a:gdLst/>
              <a:ahLst/>
              <a:cxnLst/>
              <a:rect r="r" b="b" t="t" l="l"/>
              <a:pathLst>
                <a:path h="453888" w="724036">
                  <a:moveTo>
                    <a:pt x="0" y="0"/>
                  </a:moveTo>
                  <a:lnTo>
                    <a:pt x="724036" y="0"/>
                  </a:lnTo>
                  <a:lnTo>
                    <a:pt x="724036" y="453888"/>
                  </a:lnTo>
                  <a:lnTo>
                    <a:pt x="0" y="453888"/>
                  </a:lnTo>
                  <a:close/>
                </a:path>
              </a:pathLst>
            </a:custGeom>
            <a:blipFill>
              <a:blip r:embed="rId2"/>
              <a:stretch>
                <a:fillRect l="-5723" t="0" r="-5723" b="0"/>
              </a:stretch>
            </a:blipFill>
          </p:spPr>
        </p:sp>
      </p:grpSp>
      <p:grpSp>
        <p:nvGrpSpPr>
          <p:cNvPr name="Group 4" id="4"/>
          <p:cNvGrpSpPr/>
          <p:nvPr/>
        </p:nvGrpSpPr>
        <p:grpSpPr>
          <a:xfrm rot="0">
            <a:off x="748974" y="3915988"/>
            <a:ext cx="10788152" cy="1026249"/>
            <a:chOff x="0" y="0"/>
            <a:chExt cx="2841324" cy="270288"/>
          </a:xfrm>
        </p:grpSpPr>
        <p:sp>
          <p:nvSpPr>
            <p:cNvPr name="Freeform 5" id="5"/>
            <p:cNvSpPr/>
            <p:nvPr/>
          </p:nvSpPr>
          <p:spPr>
            <a:xfrm flipH="false" flipV="false" rot="0">
              <a:off x="0" y="0"/>
              <a:ext cx="2841324" cy="270288"/>
            </a:xfrm>
            <a:custGeom>
              <a:avLst/>
              <a:gdLst/>
              <a:ahLst/>
              <a:cxnLst/>
              <a:rect r="r" b="b" t="t" l="l"/>
              <a:pathLst>
                <a:path h="270288" w="2841324">
                  <a:moveTo>
                    <a:pt x="36599" y="0"/>
                  </a:moveTo>
                  <a:lnTo>
                    <a:pt x="2804725" y="0"/>
                  </a:lnTo>
                  <a:cubicBezTo>
                    <a:pt x="2824938" y="0"/>
                    <a:pt x="2841324" y="16386"/>
                    <a:pt x="2841324" y="36599"/>
                  </a:cubicBezTo>
                  <a:lnTo>
                    <a:pt x="2841324" y="233689"/>
                  </a:lnTo>
                  <a:cubicBezTo>
                    <a:pt x="2841324" y="253902"/>
                    <a:pt x="2824938" y="270288"/>
                    <a:pt x="2804725" y="270288"/>
                  </a:cubicBezTo>
                  <a:lnTo>
                    <a:pt x="36599" y="270288"/>
                  </a:lnTo>
                  <a:cubicBezTo>
                    <a:pt x="16386" y="270288"/>
                    <a:pt x="0" y="253902"/>
                    <a:pt x="0" y="233689"/>
                  </a:cubicBezTo>
                  <a:lnTo>
                    <a:pt x="0" y="36599"/>
                  </a:lnTo>
                  <a:cubicBezTo>
                    <a:pt x="0" y="16386"/>
                    <a:pt x="16386" y="0"/>
                    <a:pt x="36599" y="0"/>
                  </a:cubicBezTo>
                  <a:close/>
                </a:path>
              </a:pathLst>
            </a:custGeom>
            <a:solidFill>
              <a:srgbClr val="2E2E2E">
                <a:alpha val="43922"/>
              </a:srgbClr>
            </a:solidFill>
            <a:ln w="38100" cap="rnd">
              <a:solidFill>
                <a:srgbClr val="FFFFFF">
                  <a:alpha val="43922"/>
                </a:srgbClr>
              </a:solidFill>
              <a:prstDash val="solid"/>
              <a:round/>
            </a:ln>
          </p:spPr>
        </p:sp>
        <p:sp>
          <p:nvSpPr>
            <p:cNvPr name="TextBox 6" id="6"/>
            <p:cNvSpPr txBox="true"/>
            <p:nvPr/>
          </p:nvSpPr>
          <p:spPr>
            <a:xfrm>
              <a:off x="0" y="-57150"/>
              <a:ext cx="2841324" cy="327438"/>
            </a:xfrm>
            <a:prstGeom prst="rect">
              <a:avLst/>
            </a:prstGeom>
          </p:spPr>
          <p:txBody>
            <a:bodyPr anchor="ctr" rtlCol="false" tIns="50800" lIns="50800" bIns="50800" rIns="50800"/>
            <a:lstStyle/>
            <a:p>
              <a:pPr algn="ctr">
                <a:lnSpc>
                  <a:spcPts val="2520"/>
                </a:lnSpc>
              </a:pPr>
            </a:p>
          </p:txBody>
        </p:sp>
      </p:grpSp>
      <p:grpSp>
        <p:nvGrpSpPr>
          <p:cNvPr name="Group 7" id="7"/>
          <p:cNvGrpSpPr/>
          <p:nvPr/>
        </p:nvGrpSpPr>
        <p:grpSpPr>
          <a:xfrm rot="0">
            <a:off x="1144739" y="4122128"/>
            <a:ext cx="613782" cy="61378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grpSp>
        <p:nvGrpSpPr>
          <p:cNvPr name="Group 10" id="10"/>
          <p:cNvGrpSpPr/>
          <p:nvPr/>
        </p:nvGrpSpPr>
        <p:grpSpPr>
          <a:xfrm rot="0">
            <a:off x="1885127" y="4122128"/>
            <a:ext cx="613782" cy="61378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3" id="13"/>
          <p:cNvSpPr/>
          <p:nvPr/>
        </p:nvSpPr>
        <p:spPr>
          <a:xfrm flipH="false" flipV="false" rot="0">
            <a:off x="1948168" y="4185170"/>
            <a:ext cx="487698" cy="487698"/>
          </a:xfrm>
          <a:custGeom>
            <a:avLst/>
            <a:gdLst/>
            <a:ahLst/>
            <a:cxnLst/>
            <a:rect r="r" b="b" t="t" l="l"/>
            <a:pathLst>
              <a:path h="487698" w="487698">
                <a:moveTo>
                  <a:pt x="0" y="0"/>
                </a:moveTo>
                <a:lnTo>
                  <a:pt x="487699" y="0"/>
                </a:lnTo>
                <a:lnTo>
                  <a:pt x="487699" y="487698"/>
                </a:lnTo>
                <a:lnTo>
                  <a:pt x="0" y="4876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2625514" y="4122128"/>
            <a:ext cx="613782" cy="61378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7" id="17"/>
          <p:cNvSpPr/>
          <p:nvPr/>
        </p:nvSpPr>
        <p:spPr>
          <a:xfrm flipH="false" flipV="false" rot="0">
            <a:off x="1296513" y="4185357"/>
            <a:ext cx="310234" cy="487511"/>
          </a:xfrm>
          <a:custGeom>
            <a:avLst/>
            <a:gdLst/>
            <a:ahLst/>
            <a:cxnLst/>
            <a:rect r="r" b="b" t="t" l="l"/>
            <a:pathLst>
              <a:path h="487511" w="310234">
                <a:moveTo>
                  <a:pt x="0" y="0"/>
                </a:moveTo>
                <a:lnTo>
                  <a:pt x="310235" y="0"/>
                </a:lnTo>
                <a:lnTo>
                  <a:pt x="310235" y="487511"/>
                </a:lnTo>
                <a:lnTo>
                  <a:pt x="0" y="48751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2741096" y="4229833"/>
            <a:ext cx="382617" cy="398559"/>
          </a:xfrm>
          <a:custGeom>
            <a:avLst/>
            <a:gdLst/>
            <a:ahLst/>
            <a:cxnLst/>
            <a:rect r="r" b="b" t="t" l="l"/>
            <a:pathLst>
              <a:path h="398559" w="382617">
                <a:moveTo>
                  <a:pt x="0" y="0"/>
                </a:moveTo>
                <a:lnTo>
                  <a:pt x="382617" y="0"/>
                </a:lnTo>
                <a:lnTo>
                  <a:pt x="382617" y="398559"/>
                </a:lnTo>
                <a:lnTo>
                  <a:pt x="0" y="3985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5263791" y="1372714"/>
            <a:ext cx="5804885" cy="19786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Objetivos Especificos</a:t>
            </a:r>
          </a:p>
        </p:txBody>
      </p:sp>
      <p:sp>
        <p:nvSpPr>
          <p:cNvPr name="TextBox 20" id="20"/>
          <p:cNvSpPr txBox="true"/>
          <p:nvPr/>
        </p:nvSpPr>
        <p:spPr>
          <a:xfrm rot="0">
            <a:off x="1606748" y="6402891"/>
            <a:ext cx="9310154" cy="2032710"/>
          </a:xfrm>
          <a:prstGeom prst="rect">
            <a:avLst/>
          </a:prstGeom>
        </p:spPr>
        <p:txBody>
          <a:bodyPr anchor="t" rtlCol="false" tIns="0" lIns="0" bIns="0" rIns="0">
            <a:spAutoFit/>
          </a:bodyPr>
          <a:lstStyle/>
          <a:p>
            <a:pPr algn="just">
              <a:lnSpc>
                <a:spcPts val="3262"/>
              </a:lnSpc>
              <a:spcBef>
                <a:spcPct val="0"/>
              </a:spcBef>
            </a:pPr>
            <a:r>
              <a:rPr lang="en-US" sz="2330">
                <a:solidFill>
                  <a:srgbClr val="FFFFFF"/>
                </a:solidFill>
                <a:latin typeface="Poppins"/>
                <a:ea typeface="Poppins"/>
                <a:cs typeface="Poppins"/>
                <a:sym typeface="Poppins"/>
              </a:rPr>
              <a:t>El objetivo principal es crear itinerarios con asistencia de una IA y utilizar distintas APIs de google para entregar un ruta optimizada. Además, la app muestra el clima y alertas de transporte publico para entregar información relevante en un solo lugar.</a:t>
            </a:r>
          </a:p>
        </p:txBody>
      </p:sp>
      <p:grpSp>
        <p:nvGrpSpPr>
          <p:cNvPr name="Group 21" id="21"/>
          <p:cNvGrpSpPr>
            <a:grpSpLocks noChangeAspect="true"/>
          </p:cNvGrpSpPr>
          <p:nvPr/>
        </p:nvGrpSpPr>
        <p:grpSpPr>
          <a:xfrm rot="0">
            <a:off x="11775250" y="1182214"/>
            <a:ext cx="6920234" cy="13692872"/>
            <a:chOff x="0" y="0"/>
            <a:chExt cx="2620010" cy="5184140"/>
          </a:xfrm>
        </p:grpSpPr>
        <p:sp>
          <p:nvSpPr>
            <p:cNvPr name="Freeform 22" id="22"/>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3" id="23"/>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9"/>
              <a:stretch>
                <a:fillRect l="-178762" t="0" r="-46495" b="0"/>
              </a:stretch>
            </a:blipFill>
          </p:spPr>
        </p:sp>
        <p:sp>
          <p:nvSpPr>
            <p:cNvPr name="Freeform 24" id="24"/>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5" id="25"/>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26" id="26"/>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7" id="27"/>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8" id="28"/>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9" id="29"/>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0" id="30"/>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31" id="31"/>
          <p:cNvSpPr txBox="true"/>
          <p:nvPr/>
        </p:nvSpPr>
        <p:spPr>
          <a:xfrm rot="0">
            <a:off x="3582196" y="4237566"/>
            <a:ext cx="7486480" cy="325755"/>
          </a:xfrm>
          <a:prstGeom prst="rect">
            <a:avLst/>
          </a:prstGeom>
        </p:spPr>
        <p:txBody>
          <a:bodyPr anchor="t" rtlCol="false" tIns="0" lIns="0" bIns="0" rIns="0">
            <a:spAutoFit/>
          </a:bodyPr>
          <a:lstStyle/>
          <a:p>
            <a:pPr algn="l">
              <a:lnSpc>
                <a:spcPts val="2520"/>
              </a:lnSpc>
              <a:spcBef>
                <a:spcPct val="0"/>
              </a:spcBef>
            </a:pPr>
            <a:r>
              <a:rPr lang="en-US" sz="1800">
                <a:solidFill>
                  <a:srgbClr val="FFFFFF"/>
                </a:solidFill>
                <a:latin typeface="Poppins"/>
                <a:ea typeface="Poppins"/>
                <a:cs typeface="Poppins"/>
                <a:sym typeface="Poppins"/>
              </a:rPr>
              <a:t>Innovaciones creativas en el desarrollo de aplicaciones móviles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10101" y="2236213"/>
            <a:ext cx="7237022" cy="1026161"/>
          </a:xfrm>
          <a:prstGeom prst="rect">
            <a:avLst/>
          </a:prstGeom>
        </p:spPr>
        <p:txBody>
          <a:bodyPr anchor="t" rtlCol="false" tIns="0" lIns="0" bIns="0" rIns="0">
            <a:spAutoFit/>
          </a:bodyPr>
          <a:lstStyle/>
          <a:p>
            <a:pPr algn="l">
              <a:lnSpc>
                <a:spcPts val="7520"/>
              </a:lnSpc>
            </a:pPr>
            <a:r>
              <a:rPr lang="en-US" sz="8000" b="true">
                <a:solidFill>
                  <a:srgbClr val="FFFFFF"/>
                </a:solidFill>
                <a:latin typeface="TT Norms Bold"/>
                <a:ea typeface="TT Norms Bold"/>
                <a:cs typeface="TT Norms Bold"/>
                <a:sym typeface="TT Norms Bold"/>
              </a:rPr>
              <a:t>Metodología</a:t>
            </a:r>
          </a:p>
        </p:txBody>
      </p:sp>
      <p:sp>
        <p:nvSpPr>
          <p:cNvPr name="TextBox 3" id="3"/>
          <p:cNvSpPr txBox="true"/>
          <p:nvPr/>
        </p:nvSpPr>
        <p:spPr>
          <a:xfrm rot="0">
            <a:off x="3856133" y="4423101"/>
            <a:ext cx="11161463" cy="954405"/>
          </a:xfrm>
          <a:prstGeom prst="rect">
            <a:avLst/>
          </a:prstGeom>
        </p:spPr>
        <p:txBody>
          <a:bodyPr anchor="t" rtlCol="false" tIns="0" lIns="0" bIns="0" rIns="0">
            <a:spAutoFit/>
          </a:bodyPr>
          <a:lstStyle/>
          <a:p>
            <a:pPr algn="just">
              <a:lnSpc>
                <a:spcPts val="2520"/>
              </a:lnSpc>
              <a:spcBef>
                <a:spcPct val="0"/>
              </a:spcBef>
            </a:pPr>
            <a:r>
              <a:rPr lang="en-US" sz="1800">
                <a:solidFill>
                  <a:srgbClr val="FFFFFF"/>
                </a:solidFill>
                <a:latin typeface="Poppins"/>
                <a:ea typeface="Poppins"/>
                <a:cs typeface="Poppins"/>
                <a:sym typeface="Poppins"/>
              </a:rPr>
              <a:t>Durante el desarrollo del proyecto TripGo, se utilizo la Metodología Tradicional para realizar la documentación, al ser mas exhaustiva y completa. Pero en la practica, durante el desarrollo se usaron metodologías agiles para hacer entregas mas rápidas y con posibilidad de cambios.</a:t>
            </a:r>
          </a:p>
        </p:txBody>
      </p:sp>
      <p:grpSp>
        <p:nvGrpSpPr>
          <p:cNvPr name="Group 4" id="4"/>
          <p:cNvGrpSpPr/>
          <p:nvPr/>
        </p:nvGrpSpPr>
        <p:grpSpPr>
          <a:xfrm rot="0">
            <a:off x="1508518" y="7126931"/>
            <a:ext cx="4475228" cy="2713107"/>
            <a:chOff x="0" y="0"/>
            <a:chExt cx="812800" cy="492760"/>
          </a:xfrm>
        </p:grpSpPr>
        <p:sp>
          <p:nvSpPr>
            <p:cNvPr name="Freeform 5" id="5"/>
            <p:cNvSpPr/>
            <p:nvPr/>
          </p:nvSpPr>
          <p:spPr>
            <a:xfrm flipH="false" flipV="false" rot="0">
              <a:off x="0" y="0"/>
              <a:ext cx="812800" cy="492760"/>
            </a:xfrm>
            <a:custGeom>
              <a:avLst/>
              <a:gdLst/>
              <a:ahLst/>
              <a:cxnLst/>
              <a:rect r="r" b="b" t="t" l="l"/>
              <a:pathLst>
                <a:path h="492760" w="812800">
                  <a:moveTo>
                    <a:pt x="0" y="0"/>
                  </a:moveTo>
                  <a:lnTo>
                    <a:pt x="812800" y="0"/>
                  </a:lnTo>
                  <a:lnTo>
                    <a:pt x="812800" y="492760"/>
                  </a:lnTo>
                  <a:lnTo>
                    <a:pt x="0" y="492760"/>
                  </a:lnTo>
                  <a:close/>
                </a:path>
              </a:pathLst>
            </a:custGeom>
            <a:blipFill>
              <a:blip r:embed="rId2"/>
              <a:stretch>
                <a:fillRect l="0" t="-5051" r="0" b="-5051"/>
              </a:stretch>
            </a:blipFill>
          </p:spPr>
        </p:sp>
      </p:grpSp>
      <p:grpSp>
        <p:nvGrpSpPr>
          <p:cNvPr name="Group 6" id="6"/>
          <p:cNvGrpSpPr/>
          <p:nvPr/>
        </p:nvGrpSpPr>
        <p:grpSpPr>
          <a:xfrm rot="0">
            <a:off x="5867383" y="7126931"/>
            <a:ext cx="12698404" cy="2713107"/>
            <a:chOff x="0" y="0"/>
            <a:chExt cx="2306310" cy="492760"/>
          </a:xfrm>
        </p:grpSpPr>
        <p:sp>
          <p:nvSpPr>
            <p:cNvPr name="Freeform 7" id="7"/>
            <p:cNvSpPr/>
            <p:nvPr/>
          </p:nvSpPr>
          <p:spPr>
            <a:xfrm flipH="false" flipV="false" rot="0">
              <a:off x="0" y="0"/>
              <a:ext cx="2306310" cy="492760"/>
            </a:xfrm>
            <a:custGeom>
              <a:avLst/>
              <a:gdLst/>
              <a:ahLst/>
              <a:cxnLst/>
              <a:rect r="r" b="b" t="t" l="l"/>
              <a:pathLst>
                <a:path h="492760" w="2306310">
                  <a:moveTo>
                    <a:pt x="0" y="0"/>
                  </a:moveTo>
                  <a:lnTo>
                    <a:pt x="2306310" y="0"/>
                  </a:lnTo>
                  <a:lnTo>
                    <a:pt x="2306310" y="492760"/>
                  </a:lnTo>
                  <a:lnTo>
                    <a:pt x="0" y="492760"/>
                  </a:lnTo>
                  <a:close/>
                </a:path>
              </a:pathLst>
            </a:custGeom>
            <a:blipFill>
              <a:blip r:embed="rId3"/>
              <a:stretch>
                <a:fillRect l="0" t="-103575" r="0" b="-103575"/>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68535" y="-536090"/>
            <a:ext cx="18856535" cy="4681031"/>
            <a:chOff x="0" y="0"/>
            <a:chExt cx="2921371" cy="725214"/>
          </a:xfrm>
        </p:grpSpPr>
        <p:sp>
          <p:nvSpPr>
            <p:cNvPr name="Freeform 3" id="3"/>
            <p:cNvSpPr/>
            <p:nvPr/>
          </p:nvSpPr>
          <p:spPr>
            <a:xfrm flipH="false" flipV="false" rot="0">
              <a:off x="0" y="0"/>
              <a:ext cx="2921371" cy="725214"/>
            </a:xfrm>
            <a:custGeom>
              <a:avLst/>
              <a:gdLst/>
              <a:ahLst/>
              <a:cxnLst/>
              <a:rect r="r" b="b" t="t" l="l"/>
              <a:pathLst>
                <a:path h="725214" w="2921371">
                  <a:moveTo>
                    <a:pt x="0" y="0"/>
                  </a:moveTo>
                  <a:lnTo>
                    <a:pt x="2921371" y="0"/>
                  </a:lnTo>
                  <a:lnTo>
                    <a:pt x="2921371" y="725214"/>
                  </a:lnTo>
                  <a:lnTo>
                    <a:pt x="0" y="725214"/>
                  </a:lnTo>
                  <a:close/>
                </a:path>
              </a:pathLst>
            </a:custGeom>
            <a:blipFill>
              <a:blip r:embed="rId2"/>
              <a:stretch>
                <a:fillRect l="0" t="-84192" r="0" b="-84192"/>
              </a:stretch>
            </a:blipFill>
          </p:spPr>
        </p:sp>
      </p:grpSp>
      <p:sp>
        <p:nvSpPr>
          <p:cNvPr name="Freeform 4" id="4"/>
          <p:cNvSpPr/>
          <p:nvPr/>
        </p:nvSpPr>
        <p:spPr>
          <a:xfrm flipH="false" flipV="false" rot="0">
            <a:off x="163002" y="1322158"/>
            <a:ext cx="6207691" cy="8787511"/>
          </a:xfrm>
          <a:custGeom>
            <a:avLst/>
            <a:gdLst/>
            <a:ahLst/>
            <a:cxnLst/>
            <a:rect r="r" b="b" t="t" l="l"/>
            <a:pathLst>
              <a:path h="8787511" w="6207691">
                <a:moveTo>
                  <a:pt x="0" y="0"/>
                </a:moveTo>
                <a:lnTo>
                  <a:pt x="6207692" y="0"/>
                </a:lnTo>
                <a:lnTo>
                  <a:pt x="6207692" y="8787511"/>
                </a:lnTo>
                <a:lnTo>
                  <a:pt x="0" y="8787511"/>
                </a:lnTo>
                <a:lnTo>
                  <a:pt x="0" y="0"/>
                </a:lnTo>
                <a:close/>
              </a:path>
            </a:pathLst>
          </a:custGeom>
          <a:blipFill>
            <a:blip r:embed="rId3"/>
            <a:stretch>
              <a:fillRect l="-1665" t="-1664" r="-1843" b="-550"/>
            </a:stretch>
          </a:blipFill>
        </p:spPr>
      </p:sp>
      <p:sp>
        <p:nvSpPr>
          <p:cNvPr name="Freeform 5" id="5"/>
          <p:cNvSpPr/>
          <p:nvPr/>
        </p:nvSpPr>
        <p:spPr>
          <a:xfrm flipH="false" flipV="false" rot="0">
            <a:off x="6370694" y="4201905"/>
            <a:ext cx="11715558" cy="5907764"/>
          </a:xfrm>
          <a:custGeom>
            <a:avLst/>
            <a:gdLst/>
            <a:ahLst/>
            <a:cxnLst/>
            <a:rect r="r" b="b" t="t" l="l"/>
            <a:pathLst>
              <a:path h="5907764" w="11715558">
                <a:moveTo>
                  <a:pt x="0" y="0"/>
                </a:moveTo>
                <a:lnTo>
                  <a:pt x="11715557" y="0"/>
                </a:lnTo>
                <a:lnTo>
                  <a:pt x="11715557" y="5907764"/>
                </a:lnTo>
                <a:lnTo>
                  <a:pt x="0" y="5907764"/>
                </a:lnTo>
                <a:lnTo>
                  <a:pt x="0" y="0"/>
                </a:lnTo>
                <a:close/>
              </a:path>
            </a:pathLst>
          </a:custGeom>
          <a:blipFill>
            <a:blip r:embed="rId4"/>
            <a:stretch>
              <a:fillRect l="0" t="0" r="-2129" b="0"/>
            </a:stretch>
          </a:blipFill>
        </p:spPr>
      </p:sp>
      <p:sp>
        <p:nvSpPr>
          <p:cNvPr name="TextBox 6" id="6"/>
          <p:cNvSpPr txBox="true"/>
          <p:nvPr/>
        </p:nvSpPr>
        <p:spPr>
          <a:xfrm rot="0">
            <a:off x="4222258" y="446745"/>
            <a:ext cx="9843485" cy="1016705"/>
          </a:xfrm>
          <a:prstGeom prst="rect">
            <a:avLst/>
          </a:prstGeom>
        </p:spPr>
        <p:txBody>
          <a:bodyPr anchor="t" rtlCol="false" tIns="0" lIns="0" bIns="0" rIns="0">
            <a:spAutoFit/>
          </a:bodyPr>
          <a:lstStyle/>
          <a:p>
            <a:pPr algn="ctr">
              <a:lnSpc>
                <a:spcPts val="7521"/>
              </a:lnSpc>
            </a:pPr>
            <a:r>
              <a:rPr lang="en-US" sz="8002" b="true">
                <a:solidFill>
                  <a:srgbClr val="FFFFFF"/>
                </a:solidFill>
                <a:latin typeface="TT Norms Bold"/>
                <a:ea typeface="TT Norms Bold"/>
                <a:cs typeface="TT Norms Bold"/>
                <a:sym typeface="TT Norms Bold"/>
              </a:rPr>
              <a:t>Cronograma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8182329"/>
            <a:ext cx="18856535" cy="7006156"/>
            <a:chOff x="0" y="0"/>
            <a:chExt cx="2921371" cy="1085437"/>
          </a:xfrm>
        </p:grpSpPr>
        <p:sp>
          <p:nvSpPr>
            <p:cNvPr name="Freeform 3" id="3"/>
            <p:cNvSpPr/>
            <p:nvPr/>
          </p:nvSpPr>
          <p:spPr>
            <a:xfrm flipH="false" flipV="false" rot="0">
              <a:off x="0" y="0"/>
              <a:ext cx="2921371" cy="1085437"/>
            </a:xfrm>
            <a:custGeom>
              <a:avLst/>
              <a:gdLst/>
              <a:ahLst/>
              <a:cxnLst/>
              <a:rect r="r" b="b" t="t" l="l"/>
              <a:pathLst>
                <a:path h="1085437" w="2921371">
                  <a:moveTo>
                    <a:pt x="0" y="0"/>
                  </a:moveTo>
                  <a:lnTo>
                    <a:pt x="2921371" y="0"/>
                  </a:lnTo>
                  <a:lnTo>
                    <a:pt x="2921371" y="1085437"/>
                  </a:lnTo>
                  <a:lnTo>
                    <a:pt x="0" y="1085437"/>
                  </a:lnTo>
                  <a:close/>
                </a:path>
              </a:pathLst>
            </a:custGeom>
            <a:blipFill>
              <a:blip r:embed="rId2"/>
              <a:stretch>
                <a:fillRect l="0" t="-114900" r="-83921" b="-114900"/>
              </a:stretch>
            </a:blipFill>
          </p:spPr>
        </p:sp>
      </p:grpSp>
      <p:sp>
        <p:nvSpPr>
          <p:cNvPr name="Freeform 4" id="4"/>
          <p:cNvSpPr/>
          <p:nvPr/>
        </p:nvSpPr>
        <p:spPr>
          <a:xfrm flipH="false" flipV="false" rot="0">
            <a:off x="-650887" y="3535805"/>
            <a:ext cx="3359173" cy="4114800"/>
          </a:xfrm>
          <a:custGeom>
            <a:avLst/>
            <a:gdLst/>
            <a:ahLst/>
            <a:cxnLst/>
            <a:rect r="r" b="b" t="t" l="l"/>
            <a:pathLst>
              <a:path h="4114800" w="3359173">
                <a:moveTo>
                  <a:pt x="0" y="0"/>
                </a:moveTo>
                <a:lnTo>
                  <a:pt x="3359174" y="0"/>
                </a:lnTo>
                <a:lnTo>
                  <a:pt x="3359174"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330835" y="1846556"/>
            <a:ext cx="3359173" cy="4114800"/>
          </a:xfrm>
          <a:custGeom>
            <a:avLst/>
            <a:gdLst/>
            <a:ahLst/>
            <a:cxnLst/>
            <a:rect r="r" b="b" t="t" l="l"/>
            <a:pathLst>
              <a:path h="4114800" w="3359173">
                <a:moveTo>
                  <a:pt x="0" y="0"/>
                </a:moveTo>
                <a:lnTo>
                  <a:pt x="3359173" y="0"/>
                </a:lnTo>
                <a:lnTo>
                  <a:pt x="335917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3150824" y="1930945"/>
            <a:ext cx="11986352" cy="8060822"/>
          </a:xfrm>
          <a:custGeom>
            <a:avLst/>
            <a:gdLst/>
            <a:ahLst/>
            <a:cxnLst/>
            <a:rect r="r" b="b" t="t" l="l"/>
            <a:pathLst>
              <a:path h="8060822" w="11986352">
                <a:moveTo>
                  <a:pt x="0" y="0"/>
                </a:moveTo>
                <a:lnTo>
                  <a:pt x="11986352" y="0"/>
                </a:lnTo>
                <a:lnTo>
                  <a:pt x="11986352" y="8060822"/>
                </a:lnTo>
                <a:lnTo>
                  <a:pt x="0" y="8060822"/>
                </a:lnTo>
                <a:lnTo>
                  <a:pt x="0" y="0"/>
                </a:lnTo>
                <a:close/>
              </a:path>
            </a:pathLst>
          </a:custGeom>
          <a:blipFill>
            <a:blip r:embed="rId5"/>
            <a:stretch>
              <a:fillRect l="0" t="0" r="0" b="0"/>
            </a:stretch>
          </a:blipFill>
        </p:spPr>
      </p:sp>
      <p:sp>
        <p:nvSpPr>
          <p:cNvPr name="TextBox 7" id="7"/>
          <p:cNvSpPr txBox="true"/>
          <p:nvPr/>
        </p:nvSpPr>
        <p:spPr>
          <a:xfrm rot="0">
            <a:off x="4506525" y="829851"/>
            <a:ext cx="9843485" cy="1016705"/>
          </a:xfrm>
          <a:prstGeom prst="rect">
            <a:avLst/>
          </a:prstGeom>
        </p:spPr>
        <p:txBody>
          <a:bodyPr anchor="t" rtlCol="false" tIns="0" lIns="0" bIns="0" rIns="0">
            <a:spAutoFit/>
          </a:bodyPr>
          <a:lstStyle/>
          <a:p>
            <a:pPr algn="ctr">
              <a:lnSpc>
                <a:spcPts val="7521"/>
              </a:lnSpc>
            </a:pPr>
            <a:r>
              <a:rPr lang="en-US" sz="8002" b="true">
                <a:solidFill>
                  <a:srgbClr val="FFFFFF"/>
                </a:solidFill>
                <a:latin typeface="TT Norms Bold"/>
                <a:ea typeface="TT Norms Bold"/>
                <a:cs typeface="TT Norms Bold"/>
                <a:sym typeface="TT Norms Bold"/>
              </a:rPr>
              <a:t>Arquitectura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33333">
              <a:srgbClr val="122A5A">
                <a:alpha val="100000"/>
              </a:srgbClr>
            </a:gs>
            <a:gs pos="66667">
              <a:srgbClr val="3979C4">
                <a:alpha val="100000"/>
              </a:srgbClr>
            </a:gs>
            <a:gs pos="100000">
              <a:srgbClr val="3979C4">
                <a:alpha val="100000"/>
              </a:srgbClr>
            </a:gs>
          </a:gsLst>
          <a:lin ang="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12458" y="1344012"/>
            <a:ext cx="4204915" cy="8320146"/>
            <a:chOff x="0" y="0"/>
            <a:chExt cx="2620010" cy="5184140"/>
          </a:xfrm>
        </p:grpSpPr>
        <p:sp>
          <p:nvSpPr>
            <p:cNvPr name="Freeform 3" id="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 id="4"/>
            <p:cNvSpPr/>
            <p:nvPr/>
          </p:nvSpPr>
          <p:spPr>
            <a:xfrm flipH="false" flipV="false" rot="0">
              <a:off x="185420" y="156210"/>
              <a:ext cx="2250453" cy="4876800"/>
            </a:xfrm>
            <a:custGeom>
              <a:avLst/>
              <a:gdLst/>
              <a:ahLst/>
              <a:cxnLst/>
              <a:rect r="r" b="b" t="t" l="l"/>
              <a:pathLst>
                <a:path h="4876800" w="2250453">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78762" t="0" r="-46495" b="0"/>
              </a:stretch>
            </a:blipFill>
          </p:spPr>
        </p:sp>
        <p:sp>
          <p:nvSpPr>
            <p:cNvPr name="Freeform 5" id="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6" id="6"/>
            <p:cNvSpPr/>
            <p:nvPr/>
          </p:nvSpPr>
          <p:spPr>
            <a:xfrm flipH="false" flipV="false" rot="0">
              <a:off x="1579738" y="187960"/>
              <a:ext cx="63785" cy="63501"/>
            </a:xfrm>
            <a:custGeom>
              <a:avLst/>
              <a:gdLst/>
              <a:ahLst/>
              <a:cxnLst/>
              <a:rect r="r" b="b" t="t" l="l"/>
              <a:pathLst>
                <a:path h="63501" w="63785">
                  <a:moveTo>
                    <a:pt x="31892" y="0"/>
                  </a:moveTo>
                  <a:cubicBezTo>
                    <a:pt x="20515" y="-51"/>
                    <a:pt x="9980" y="5989"/>
                    <a:pt x="4277" y="15834"/>
                  </a:cubicBezTo>
                  <a:cubicBezTo>
                    <a:pt x="-1426" y="25678"/>
                    <a:pt x="-1426" y="37822"/>
                    <a:pt x="4277" y="47666"/>
                  </a:cubicBezTo>
                  <a:cubicBezTo>
                    <a:pt x="9980" y="57511"/>
                    <a:pt x="20515" y="63551"/>
                    <a:pt x="31892" y="63500"/>
                  </a:cubicBezTo>
                  <a:cubicBezTo>
                    <a:pt x="43269" y="63551"/>
                    <a:pt x="53804" y="57511"/>
                    <a:pt x="59507" y="47666"/>
                  </a:cubicBezTo>
                  <a:cubicBezTo>
                    <a:pt x="65210" y="37822"/>
                    <a:pt x="65210" y="25678"/>
                    <a:pt x="59507" y="15834"/>
                  </a:cubicBezTo>
                  <a:cubicBezTo>
                    <a:pt x="53804" y="5989"/>
                    <a:pt x="43269" y="-51"/>
                    <a:pt x="31892" y="0"/>
                  </a:cubicBezTo>
                  <a:close/>
                </a:path>
              </a:pathLst>
            </a:custGeom>
            <a:solidFill>
              <a:srgbClr val="555555"/>
            </a:solidFill>
          </p:spPr>
        </p:sp>
        <p:sp>
          <p:nvSpPr>
            <p:cNvPr name="Freeform 7" id="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8" id="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9" id="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0" id="1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1" id="1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2" id="12"/>
          <p:cNvGrpSpPr/>
          <p:nvPr/>
        </p:nvGrpSpPr>
        <p:grpSpPr>
          <a:xfrm rot="0">
            <a:off x="5427612" y="2194397"/>
            <a:ext cx="634203" cy="63420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D1FF"/>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520"/>
                </a:lnSpc>
              </a:pPr>
            </a:p>
          </p:txBody>
        </p:sp>
      </p:grpSp>
      <p:sp>
        <p:nvSpPr>
          <p:cNvPr name="Freeform 15" id="15"/>
          <p:cNvSpPr/>
          <p:nvPr/>
        </p:nvSpPr>
        <p:spPr>
          <a:xfrm flipH="false" flipV="false" rot="0">
            <a:off x="7283631" y="3586499"/>
            <a:ext cx="7326748" cy="6077658"/>
          </a:xfrm>
          <a:custGeom>
            <a:avLst/>
            <a:gdLst/>
            <a:ahLst/>
            <a:cxnLst/>
            <a:rect r="r" b="b" t="t" l="l"/>
            <a:pathLst>
              <a:path h="6077658" w="7326748">
                <a:moveTo>
                  <a:pt x="0" y="0"/>
                </a:moveTo>
                <a:lnTo>
                  <a:pt x="7326748" y="0"/>
                </a:lnTo>
                <a:lnTo>
                  <a:pt x="7326748" y="6077659"/>
                </a:lnTo>
                <a:lnTo>
                  <a:pt x="0" y="6077659"/>
                </a:lnTo>
                <a:lnTo>
                  <a:pt x="0" y="0"/>
                </a:lnTo>
                <a:close/>
              </a:path>
            </a:pathLst>
          </a:custGeom>
          <a:blipFill>
            <a:blip r:embed="rId3"/>
            <a:stretch>
              <a:fillRect l="0" t="0" r="0" b="0"/>
            </a:stretch>
          </a:blipFill>
        </p:spPr>
      </p:sp>
      <p:sp>
        <p:nvSpPr>
          <p:cNvPr name="TextBox 16" id="16"/>
          <p:cNvSpPr txBox="true"/>
          <p:nvPr/>
        </p:nvSpPr>
        <p:spPr>
          <a:xfrm rot="0">
            <a:off x="6168439" y="1741562"/>
            <a:ext cx="9843485" cy="1377949"/>
          </a:xfrm>
          <a:prstGeom prst="rect">
            <a:avLst/>
          </a:prstGeom>
        </p:spPr>
        <p:txBody>
          <a:bodyPr anchor="t" rtlCol="false" tIns="0" lIns="0" bIns="0" rIns="0">
            <a:spAutoFit/>
          </a:bodyPr>
          <a:lstStyle/>
          <a:p>
            <a:pPr algn="l">
              <a:lnSpc>
                <a:spcPts val="11200"/>
              </a:lnSpc>
            </a:pPr>
            <a:r>
              <a:rPr lang="en-US" sz="8000" b="true">
                <a:solidFill>
                  <a:srgbClr val="FFFFFF"/>
                </a:solidFill>
                <a:latin typeface="TT Norms Bold"/>
                <a:ea typeface="TT Norms Bold"/>
                <a:cs typeface="TT Norms Bold"/>
                <a:sym typeface="TT Norms Bold"/>
              </a:rPr>
              <a:t>Modelo de Datos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DAG40lKCQGw</dc:identifier>
  <dcterms:modified xsi:type="dcterms:W3CDTF">2011-08-01T06:04:30Z</dcterms:modified>
  <cp:revision>1</cp:revision>
  <dc:title>TripGo</dc:title>
</cp:coreProperties>
</file>